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embeddedFontLst>
    <p:embeddedFont>
      <p:font typeface="Robot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C4F8AE-7693-498E-B8D5-5F59FD69577C}">
  <a:tblStyle styleId="{EBC4F8AE-7693-498E-B8D5-5F59FD69577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italic.fntdata"/><Relationship Id="rId90" Type="http://schemas.openxmlformats.org/officeDocument/2006/relationships/font" Target="fonts/Roboto-bold.fntdata"/><Relationship Id="rId92"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a7af6764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a7af6764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a7af6764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a7af6764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a7af6764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a7af6764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a7af6764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a7af6764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cbcb2f2d7_0_19: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0cbcb2f2d7_0_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cbcb2f2d7_0_2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0cbcb2f2d7_0_2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cbcb2f2d7_0_3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0cbcb2f2d7_0_3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cbcb2f2d7_0_49: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0cbcb2f2d7_0_4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cbcb2f2d7_0_6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0cbcb2f2d7_0_6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cbcb2f2d7_0_7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0cbcb2f2d7_0_7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a7af676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a7af676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cbcb2f2d7_0_79: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0cbcb2f2d7_0_7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cbcb2f2d7_0_86: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0cbcb2f2d7_0_8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cbcb2f2d7_0_93: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0cbcb2f2d7_0_9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cbcb2f2d7_0_10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0cbcb2f2d7_0_1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cbcb2f2d7_0_10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0cbcb2f2d7_0_10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cbcb2f2d7_0_118: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0cbcb2f2d7_0_11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cbcb2f2d7_0_124: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0cbcb2f2d7_0_12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cbcb2f2d7_0_14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0cbcb2f2d7_0_14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cbcb2f2d7_0_16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0cbcb2f2d7_0_16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cbcb2f2d7_0_196: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0cbcb2f2d7_0_19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a7af6764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a7af6764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cbcb2f2d7_0_247: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10cbcb2f2d7_0_24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cbcb2f2d7_0_26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10cbcb2f2d7_0_26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cbcb2f2d7_0_27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0cbcb2f2d7_0_27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cbcb2f2d7_0_28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0cbcb2f2d7_0_28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cbcb2f2d7_0_296: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0cbcb2f2d7_0_29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cbcb2f2d7_0_30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0cbcb2f2d7_0_30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cbcb2f2d7_0_308: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0cbcb2f2d7_0_30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0cbcb2f2d7_0_43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0cbcb2f2d7_0_43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cbcb2f2d7_0_47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10cbcb2f2d7_0_47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0cbcb2f2d7_0_51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0cbcb2f2d7_0_51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a7af6764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a7af6764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cbcb2f2d7_0_59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10cbcb2f2d7_0_591: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10cbcb2f2d7_0_591:notes"/>
          <p:cNvSpPr txBox="1"/>
          <p:nvPr>
            <p:ph idx="12" type="sldNum"/>
          </p:nvPr>
        </p:nvSpPr>
        <p:spPr>
          <a:xfrm>
            <a:off x="3885010" y="8684684"/>
            <a:ext cx="2971800" cy="459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0cbcb2f2d7_0_649: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0cbcb2f2d7_0_64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0cbcb2f2d7_0_66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10cbcb2f2d7_0_66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0cbcb2f2d7_0_673: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10cbcb2f2d7_0_67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0cbcb2f2d7_0_71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10cbcb2f2d7_0_71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cbcb2f2d7_0_72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10cbcb2f2d7_0_72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0cbcb2f2d7_0_733: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10cbcb2f2d7_0_73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cbcb2f2d7_0_738: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10cbcb2f2d7_0_73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cbcb2f2d7_0_767: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10cbcb2f2d7_0_76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cbcb2f2d7_0_774: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10cbcb2f2d7_0_77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a7af6764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a7af6764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cbcb2f2d7_0_781: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10cbcb2f2d7_0_78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cbcb2f2d7_0_788: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10cbcb2f2d7_0_78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cbcb2f2d7_0_795: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10cbcb2f2d7_0_79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0cbcb2f2d7_0_802: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10cbcb2f2d7_0_80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0cbcb2f2d7_0_814: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10cbcb2f2d7_0_81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cbcb2f2d7_0_819: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10cbcb2f2d7_0_8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cbcb2f2d7_0_826: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10cbcb2f2d7_0_82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cbcb2f2d7_0_91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10cbcb2f2d7_0_91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cbcb2f2d7_0_833: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10cbcb2f2d7_0_83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cbcb2f2d7_0_840:notes"/>
          <p:cNvSpPr txBox="1"/>
          <p:nvPr>
            <p:ph idx="1" type="body"/>
          </p:nvPr>
        </p:nvSpPr>
        <p:spPr>
          <a:xfrm>
            <a:off x="685800" y="4400551"/>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10cbcb2f2d7_0_84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a7af6764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a7af6764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be32f00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be32f00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be32f00c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be32f00c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0be32f00c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0be32f00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be32f00c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be32f00c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0cbcb2f2d7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0cbcb2f2d7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cbcb2f2d7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cbcb2f2d7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0cbcb2f2d7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0cbcb2f2d7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cbcb2f2d7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cbcb2f2d7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0cbcb2f2d7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0cbcb2f2d7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cbcb2f2d7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cbcb2f2d7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a7af6764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a7af6764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0cbcb2f2d7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0cbcb2f2d7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0cbcb2f2d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0cbcb2f2d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0cbcb2f2d7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0cbcb2f2d7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0cbcb2f2d7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0cbcb2f2d7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0a7af6764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0a7af6764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0a7af6764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0a7af6764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0cbcb2f2d7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0cbcb2f2d7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0cbcb2f2d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0cbcb2f2d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004db86e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004db86e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004db86e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004db86e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a7af6764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a7af6764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004db86e7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004db86e7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0cbcb2f2d7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0cbcb2f2d7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cbcb2f2d7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0cbcb2f2d7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a7af6764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a7af6764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963229" y="67628"/>
            <a:ext cx="5217600" cy="522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44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21309" y="1044257"/>
            <a:ext cx="8501400" cy="35511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2400">
                <a:solidFill>
                  <a:schemeClr val="dk1"/>
                </a:solidFill>
                <a:latin typeface="Arial"/>
                <a:ea typeface="Arial"/>
                <a:cs typeface="Arial"/>
                <a:sym typeface="Arial"/>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400415" y="4822023"/>
            <a:ext cx="231900" cy="18480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200" u="none" cap="none" strike="noStrike">
                <a:solidFill>
                  <a:srgbClr val="898989"/>
                </a:solidFill>
                <a:latin typeface="Arial"/>
                <a:ea typeface="Arial"/>
                <a:cs typeface="Arial"/>
                <a:sym typeface="Arial"/>
              </a:defRPr>
            </a:lvl1pPr>
            <a:lvl2pPr indent="0" lvl="1" marL="38100" marR="0" rtl="0" algn="l">
              <a:lnSpc>
                <a:spcPct val="100000"/>
              </a:lnSpc>
              <a:spcBef>
                <a:spcPts val="0"/>
              </a:spcBef>
              <a:buNone/>
              <a:defRPr b="0" i="0" sz="1200" u="none" cap="none" strike="noStrike">
                <a:solidFill>
                  <a:srgbClr val="898989"/>
                </a:solidFill>
                <a:latin typeface="Arial"/>
                <a:ea typeface="Arial"/>
                <a:cs typeface="Arial"/>
                <a:sym typeface="Arial"/>
              </a:defRPr>
            </a:lvl2pPr>
            <a:lvl3pPr indent="0" lvl="2" marL="38100" marR="0" rtl="0" algn="l">
              <a:lnSpc>
                <a:spcPct val="100000"/>
              </a:lnSpc>
              <a:spcBef>
                <a:spcPts val="0"/>
              </a:spcBef>
              <a:buNone/>
              <a:defRPr b="0" i="0" sz="1200" u="none" cap="none" strike="noStrike">
                <a:solidFill>
                  <a:srgbClr val="898989"/>
                </a:solidFill>
                <a:latin typeface="Arial"/>
                <a:ea typeface="Arial"/>
                <a:cs typeface="Arial"/>
                <a:sym typeface="Arial"/>
              </a:defRPr>
            </a:lvl3pPr>
            <a:lvl4pPr indent="0" lvl="3" marL="38100" marR="0" rtl="0" algn="l">
              <a:lnSpc>
                <a:spcPct val="100000"/>
              </a:lnSpc>
              <a:spcBef>
                <a:spcPts val="0"/>
              </a:spcBef>
              <a:buNone/>
              <a:defRPr b="0" i="0" sz="1200" u="none" cap="none" strike="noStrike">
                <a:solidFill>
                  <a:srgbClr val="898989"/>
                </a:solidFill>
                <a:latin typeface="Arial"/>
                <a:ea typeface="Arial"/>
                <a:cs typeface="Arial"/>
                <a:sym typeface="Arial"/>
              </a:defRPr>
            </a:lvl4pPr>
            <a:lvl5pPr indent="0" lvl="4" marL="38100" marR="0" rtl="0" algn="l">
              <a:lnSpc>
                <a:spcPct val="100000"/>
              </a:lnSpc>
              <a:spcBef>
                <a:spcPts val="0"/>
              </a:spcBef>
              <a:buNone/>
              <a:defRPr b="0" i="0" sz="1200" u="none" cap="none" strike="noStrike">
                <a:solidFill>
                  <a:srgbClr val="898989"/>
                </a:solidFill>
                <a:latin typeface="Arial"/>
                <a:ea typeface="Arial"/>
                <a:cs typeface="Arial"/>
                <a:sym typeface="Arial"/>
              </a:defRPr>
            </a:lvl5pPr>
            <a:lvl6pPr indent="0" lvl="5" marL="38100" marR="0" rtl="0" algn="l">
              <a:lnSpc>
                <a:spcPct val="100000"/>
              </a:lnSpc>
              <a:spcBef>
                <a:spcPts val="0"/>
              </a:spcBef>
              <a:buNone/>
              <a:defRPr b="0" i="0" sz="1200" u="none" cap="none" strike="noStrike">
                <a:solidFill>
                  <a:srgbClr val="898989"/>
                </a:solidFill>
                <a:latin typeface="Arial"/>
                <a:ea typeface="Arial"/>
                <a:cs typeface="Arial"/>
                <a:sym typeface="Arial"/>
              </a:defRPr>
            </a:lvl6pPr>
            <a:lvl7pPr indent="0" lvl="6" marL="38100" marR="0" rtl="0" algn="l">
              <a:lnSpc>
                <a:spcPct val="100000"/>
              </a:lnSpc>
              <a:spcBef>
                <a:spcPts val="0"/>
              </a:spcBef>
              <a:buNone/>
              <a:defRPr b="0" i="0" sz="1200" u="none" cap="none" strike="noStrike">
                <a:solidFill>
                  <a:srgbClr val="898989"/>
                </a:solidFill>
                <a:latin typeface="Arial"/>
                <a:ea typeface="Arial"/>
                <a:cs typeface="Arial"/>
                <a:sym typeface="Arial"/>
              </a:defRPr>
            </a:lvl7pPr>
            <a:lvl8pPr indent="0" lvl="7" marL="38100" marR="0" rtl="0" algn="l">
              <a:lnSpc>
                <a:spcPct val="100000"/>
              </a:lnSpc>
              <a:spcBef>
                <a:spcPts val="0"/>
              </a:spcBef>
              <a:buNone/>
              <a:defRPr b="0" i="0" sz="1200" u="none" cap="none" strike="noStrike">
                <a:solidFill>
                  <a:srgbClr val="898989"/>
                </a:solidFill>
                <a:latin typeface="Arial"/>
                <a:ea typeface="Arial"/>
                <a:cs typeface="Arial"/>
                <a:sym typeface="Arial"/>
              </a:defRPr>
            </a:lvl8pPr>
            <a:lvl9pPr indent="0" lvl="8" marL="38100" marR="0" rtl="0" algn="l">
              <a:lnSpc>
                <a:spcPct val="100000"/>
              </a:lnSpc>
              <a:spcBef>
                <a:spcPts val="0"/>
              </a:spcBef>
              <a:buNone/>
              <a:defRPr b="0" i="0" sz="1200" u="none" cap="none" strike="noStrike">
                <a:solidFill>
                  <a:srgbClr val="89898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6" name="Shape 56"/>
        <p:cNvGrpSpPr/>
        <p:nvPr/>
      </p:nvGrpSpPr>
      <p:grpSpPr>
        <a:xfrm>
          <a:off x="0" y="0"/>
          <a:ext cx="0" cy="0"/>
          <a:chOff x="0" y="0"/>
          <a:chExt cx="0" cy="0"/>
        </a:xfrm>
      </p:grpSpPr>
      <p:sp>
        <p:nvSpPr>
          <p:cNvPr id="57" name="Google Shape;57;p14"/>
          <p:cNvSpPr txBox="1"/>
          <p:nvPr>
            <p:ph type="title"/>
          </p:nvPr>
        </p:nvSpPr>
        <p:spPr>
          <a:xfrm>
            <a:off x="1963229" y="67628"/>
            <a:ext cx="5217600" cy="522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44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2" type="sldNum"/>
          </p:nvPr>
        </p:nvSpPr>
        <p:spPr>
          <a:xfrm>
            <a:off x="8400415" y="4822023"/>
            <a:ext cx="231900" cy="18480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200">
                <a:solidFill>
                  <a:srgbClr val="898989"/>
                </a:solidFill>
                <a:latin typeface="Arial"/>
                <a:ea typeface="Arial"/>
                <a:cs typeface="Arial"/>
                <a:sym typeface="Arial"/>
              </a:defRPr>
            </a:lvl1pPr>
            <a:lvl2pPr indent="0" lvl="1" marL="38100" marR="0" rtl="0" algn="l">
              <a:lnSpc>
                <a:spcPct val="100000"/>
              </a:lnSpc>
              <a:spcBef>
                <a:spcPts val="0"/>
              </a:spcBef>
              <a:buNone/>
              <a:defRPr b="0" i="0" sz="1200">
                <a:solidFill>
                  <a:srgbClr val="898989"/>
                </a:solidFill>
                <a:latin typeface="Arial"/>
                <a:ea typeface="Arial"/>
                <a:cs typeface="Arial"/>
                <a:sym typeface="Arial"/>
              </a:defRPr>
            </a:lvl2pPr>
            <a:lvl3pPr indent="0" lvl="2" marL="38100" marR="0" rtl="0" algn="l">
              <a:lnSpc>
                <a:spcPct val="100000"/>
              </a:lnSpc>
              <a:spcBef>
                <a:spcPts val="0"/>
              </a:spcBef>
              <a:buNone/>
              <a:defRPr b="0" i="0" sz="1200">
                <a:solidFill>
                  <a:srgbClr val="898989"/>
                </a:solidFill>
                <a:latin typeface="Arial"/>
                <a:ea typeface="Arial"/>
                <a:cs typeface="Arial"/>
                <a:sym typeface="Arial"/>
              </a:defRPr>
            </a:lvl3pPr>
            <a:lvl4pPr indent="0" lvl="3" marL="38100" marR="0" rtl="0" algn="l">
              <a:lnSpc>
                <a:spcPct val="100000"/>
              </a:lnSpc>
              <a:spcBef>
                <a:spcPts val="0"/>
              </a:spcBef>
              <a:buNone/>
              <a:defRPr b="0" i="0" sz="1200">
                <a:solidFill>
                  <a:srgbClr val="898989"/>
                </a:solidFill>
                <a:latin typeface="Arial"/>
                <a:ea typeface="Arial"/>
                <a:cs typeface="Arial"/>
                <a:sym typeface="Arial"/>
              </a:defRPr>
            </a:lvl4pPr>
            <a:lvl5pPr indent="0" lvl="4" marL="38100" marR="0" rtl="0" algn="l">
              <a:lnSpc>
                <a:spcPct val="100000"/>
              </a:lnSpc>
              <a:spcBef>
                <a:spcPts val="0"/>
              </a:spcBef>
              <a:buNone/>
              <a:defRPr b="0" i="0" sz="1200">
                <a:solidFill>
                  <a:srgbClr val="898989"/>
                </a:solidFill>
                <a:latin typeface="Arial"/>
                <a:ea typeface="Arial"/>
                <a:cs typeface="Arial"/>
                <a:sym typeface="Arial"/>
              </a:defRPr>
            </a:lvl5pPr>
            <a:lvl6pPr indent="0" lvl="5" marL="38100" marR="0" rtl="0" algn="l">
              <a:lnSpc>
                <a:spcPct val="100000"/>
              </a:lnSpc>
              <a:spcBef>
                <a:spcPts val="0"/>
              </a:spcBef>
              <a:buNone/>
              <a:defRPr b="0" i="0" sz="1200">
                <a:solidFill>
                  <a:srgbClr val="898989"/>
                </a:solidFill>
                <a:latin typeface="Arial"/>
                <a:ea typeface="Arial"/>
                <a:cs typeface="Arial"/>
                <a:sym typeface="Arial"/>
              </a:defRPr>
            </a:lvl6pPr>
            <a:lvl7pPr indent="0" lvl="6" marL="38100" marR="0" rtl="0" algn="l">
              <a:lnSpc>
                <a:spcPct val="100000"/>
              </a:lnSpc>
              <a:spcBef>
                <a:spcPts val="0"/>
              </a:spcBef>
              <a:buNone/>
              <a:defRPr b="0" i="0" sz="1200">
                <a:solidFill>
                  <a:srgbClr val="898989"/>
                </a:solidFill>
                <a:latin typeface="Arial"/>
                <a:ea typeface="Arial"/>
                <a:cs typeface="Arial"/>
                <a:sym typeface="Arial"/>
              </a:defRPr>
            </a:lvl7pPr>
            <a:lvl8pPr indent="0" lvl="7" marL="38100" marR="0" rtl="0" algn="l">
              <a:lnSpc>
                <a:spcPct val="100000"/>
              </a:lnSpc>
              <a:spcBef>
                <a:spcPts val="0"/>
              </a:spcBef>
              <a:buNone/>
              <a:defRPr b="0" i="0" sz="1200">
                <a:solidFill>
                  <a:srgbClr val="898989"/>
                </a:solidFill>
                <a:latin typeface="Arial"/>
                <a:ea typeface="Arial"/>
                <a:cs typeface="Arial"/>
                <a:sym typeface="Arial"/>
              </a:defRPr>
            </a:lvl8pPr>
            <a:lvl9pPr indent="0" lvl="8" marL="38100" marR="0" rtl="0" algn="l">
              <a:lnSpc>
                <a:spcPct val="100000"/>
              </a:lnSpc>
              <a:spcBef>
                <a:spcPts val="0"/>
              </a:spcBef>
              <a:buNone/>
              <a:defRPr b="0" i="0" sz="1200">
                <a:solidFill>
                  <a:srgbClr val="89898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sp>
        <p:nvSpPr>
          <p:cNvPr id="62" name="Google Shape;62;p15"/>
          <p:cNvSpPr txBox="1"/>
          <p:nvPr>
            <p:ph type="ctrTitle"/>
          </p:nvPr>
        </p:nvSpPr>
        <p:spPr>
          <a:xfrm>
            <a:off x="1701545" y="67628"/>
            <a:ext cx="5740800" cy="522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44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64" name="Google Shape;64;p1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2" type="sldNum"/>
          </p:nvPr>
        </p:nvSpPr>
        <p:spPr>
          <a:xfrm>
            <a:off x="8400415" y="4822023"/>
            <a:ext cx="231900" cy="18480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200">
                <a:solidFill>
                  <a:srgbClr val="898989"/>
                </a:solidFill>
                <a:latin typeface="Arial"/>
                <a:ea typeface="Arial"/>
                <a:cs typeface="Arial"/>
                <a:sym typeface="Arial"/>
              </a:defRPr>
            </a:lvl1pPr>
            <a:lvl2pPr indent="0" lvl="1" marL="38100" marR="0" rtl="0" algn="l">
              <a:lnSpc>
                <a:spcPct val="100000"/>
              </a:lnSpc>
              <a:spcBef>
                <a:spcPts val="0"/>
              </a:spcBef>
              <a:buNone/>
              <a:defRPr b="0" i="0" sz="1200">
                <a:solidFill>
                  <a:srgbClr val="898989"/>
                </a:solidFill>
                <a:latin typeface="Arial"/>
                <a:ea typeface="Arial"/>
                <a:cs typeface="Arial"/>
                <a:sym typeface="Arial"/>
              </a:defRPr>
            </a:lvl2pPr>
            <a:lvl3pPr indent="0" lvl="2" marL="38100" marR="0" rtl="0" algn="l">
              <a:lnSpc>
                <a:spcPct val="100000"/>
              </a:lnSpc>
              <a:spcBef>
                <a:spcPts val="0"/>
              </a:spcBef>
              <a:buNone/>
              <a:defRPr b="0" i="0" sz="1200">
                <a:solidFill>
                  <a:srgbClr val="898989"/>
                </a:solidFill>
                <a:latin typeface="Arial"/>
                <a:ea typeface="Arial"/>
                <a:cs typeface="Arial"/>
                <a:sym typeface="Arial"/>
              </a:defRPr>
            </a:lvl3pPr>
            <a:lvl4pPr indent="0" lvl="3" marL="38100" marR="0" rtl="0" algn="l">
              <a:lnSpc>
                <a:spcPct val="100000"/>
              </a:lnSpc>
              <a:spcBef>
                <a:spcPts val="0"/>
              </a:spcBef>
              <a:buNone/>
              <a:defRPr b="0" i="0" sz="1200">
                <a:solidFill>
                  <a:srgbClr val="898989"/>
                </a:solidFill>
                <a:latin typeface="Arial"/>
                <a:ea typeface="Arial"/>
                <a:cs typeface="Arial"/>
                <a:sym typeface="Arial"/>
              </a:defRPr>
            </a:lvl4pPr>
            <a:lvl5pPr indent="0" lvl="4" marL="38100" marR="0" rtl="0" algn="l">
              <a:lnSpc>
                <a:spcPct val="100000"/>
              </a:lnSpc>
              <a:spcBef>
                <a:spcPts val="0"/>
              </a:spcBef>
              <a:buNone/>
              <a:defRPr b="0" i="0" sz="1200">
                <a:solidFill>
                  <a:srgbClr val="898989"/>
                </a:solidFill>
                <a:latin typeface="Arial"/>
                <a:ea typeface="Arial"/>
                <a:cs typeface="Arial"/>
                <a:sym typeface="Arial"/>
              </a:defRPr>
            </a:lvl5pPr>
            <a:lvl6pPr indent="0" lvl="5" marL="38100" marR="0" rtl="0" algn="l">
              <a:lnSpc>
                <a:spcPct val="100000"/>
              </a:lnSpc>
              <a:spcBef>
                <a:spcPts val="0"/>
              </a:spcBef>
              <a:buNone/>
              <a:defRPr b="0" i="0" sz="1200">
                <a:solidFill>
                  <a:srgbClr val="898989"/>
                </a:solidFill>
                <a:latin typeface="Arial"/>
                <a:ea typeface="Arial"/>
                <a:cs typeface="Arial"/>
                <a:sym typeface="Arial"/>
              </a:defRPr>
            </a:lvl6pPr>
            <a:lvl7pPr indent="0" lvl="6" marL="38100" marR="0" rtl="0" algn="l">
              <a:lnSpc>
                <a:spcPct val="100000"/>
              </a:lnSpc>
              <a:spcBef>
                <a:spcPts val="0"/>
              </a:spcBef>
              <a:buNone/>
              <a:defRPr b="0" i="0" sz="1200">
                <a:solidFill>
                  <a:srgbClr val="898989"/>
                </a:solidFill>
                <a:latin typeface="Arial"/>
                <a:ea typeface="Arial"/>
                <a:cs typeface="Arial"/>
                <a:sym typeface="Arial"/>
              </a:defRPr>
            </a:lvl7pPr>
            <a:lvl8pPr indent="0" lvl="7" marL="38100" marR="0" rtl="0" algn="l">
              <a:lnSpc>
                <a:spcPct val="100000"/>
              </a:lnSpc>
              <a:spcBef>
                <a:spcPts val="0"/>
              </a:spcBef>
              <a:buNone/>
              <a:defRPr b="0" i="0" sz="1200">
                <a:solidFill>
                  <a:srgbClr val="898989"/>
                </a:solidFill>
                <a:latin typeface="Arial"/>
                <a:ea typeface="Arial"/>
                <a:cs typeface="Arial"/>
                <a:sym typeface="Arial"/>
              </a:defRPr>
            </a:lvl8pPr>
            <a:lvl9pPr indent="0" lvl="8" marL="38100" marR="0" rtl="0" algn="l">
              <a:lnSpc>
                <a:spcPct val="100000"/>
              </a:lnSpc>
              <a:spcBef>
                <a:spcPts val="0"/>
              </a:spcBef>
              <a:buNone/>
              <a:defRPr b="0" i="0" sz="1200">
                <a:solidFill>
                  <a:srgbClr val="89898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sp>
        <p:nvSpPr>
          <p:cNvPr id="68" name="Google Shape;68;p16"/>
          <p:cNvSpPr txBox="1"/>
          <p:nvPr>
            <p:ph type="title"/>
          </p:nvPr>
        </p:nvSpPr>
        <p:spPr>
          <a:xfrm>
            <a:off x="1963229" y="67628"/>
            <a:ext cx="5217600" cy="5220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4400">
                <a:solidFill>
                  <a:schemeClr val="dk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6"/>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70" name="Google Shape;70;p16"/>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71" name="Google Shape;71;p1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8400415" y="4822023"/>
            <a:ext cx="231900" cy="184800"/>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buNone/>
              <a:defRPr b="0" i="0" sz="1200">
                <a:solidFill>
                  <a:srgbClr val="898989"/>
                </a:solidFill>
                <a:latin typeface="Arial"/>
                <a:ea typeface="Arial"/>
                <a:cs typeface="Arial"/>
                <a:sym typeface="Arial"/>
              </a:defRPr>
            </a:lvl1pPr>
            <a:lvl2pPr indent="0" lvl="1" marL="38100" marR="0" rtl="0" algn="l">
              <a:lnSpc>
                <a:spcPct val="100000"/>
              </a:lnSpc>
              <a:spcBef>
                <a:spcPts val="0"/>
              </a:spcBef>
              <a:buNone/>
              <a:defRPr b="0" i="0" sz="1200">
                <a:solidFill>
                  <a:srgbClr val="898989"/>
                </a:solidFill>
                <a:latin typeface="Arial"/>
                <a:ea typeface="Arial"/>
                <a:cs typeface="Arial"/>
                <a:sym typeface="Arial"/>
              </a:defRPr>
            </a:lvl2pPr>
            <a:lvl3pPr indent="0" lvl="2" marL="38100" marR="0" rtl="0" algn="l">
              <a:lnSpc>
                <a:spcPct val="100000"/>
              </a:lnSpc>
              <a:spcBef>
                <a:spcPts val="0"/>
              </a:spcBef>
              <a:buNone/>
              <a:defRPr b="0" i="0" sz="1200">
                <a:solidFill>
                  <a:srgbClr val="898989"/>
                </a:solidFill>
                <a:latin typeface="Arial"/>
                <a:ea typeface="Arial"/>
                <a:cs typeface="Arial"/>
                <a:sym typeface="Arial"/>
              </a:defRPr>
            </a:lvl3pPr>
            <a:lvl4pPr indent="0" lvl="3" marL="38100" marR="0" rtl="0" algn="l">
              <a:lnSpc>
                <a:spcPct val="100000"/>
              </a:lnSpc>
              <a:spcBef>
                <a:spcPts val="0"/>
              </a:spcBef>
              <a:buNone/>
              <a:defRPr b="0" i="0" sz="1200">
                <a:solidFill>
                  <a:srgbClr val="898989"/>
                </a:solidFill>
                <a:latin typeface="Arial"/>
                <a:ea typeface="Arial"/>
                <a:cs typeface="Arial"/>
                <a:sym typeface="Arial"/>
              </a:defRPr>
            </a:lvl4pPr>
            <a:lvl5pPr indent="0" lvl="4" marL="38100" marR="0" rtl="0" algn="l">
              <a:lnSpc>
                <a:spcPct val="100000"/>
              </a:lnSpc>
              <a:spcBef>
                <a:spcPts val="0"/>
              </a:spcBef>
              <a:buNone/>
              <a:defRPr b="0" i="0" sz="1200">
                <a:solidFill>
                  <a:srgbClr val="898989"/>
                </a:solidFill>
                <a:latin typeface="Arial"/>
                <a:ea typeface="Arial"/>
                <a:cs typeface="Arial"/>
                <a:sym typeface="Arial"/>
              </a:defRPr>
            </a:lvl5pPr>
            <a:lvl6pPr indent="0" lvl="5" marL="38100" marR="0" rtl="0" algn="l">
              <a:lnSpc>
                <a:spcPct val="100000"/>
              </a:lnSpc>
              <a:spcBef>
                <a:spcPts val="0"/>
              </a:spcBef>
              <a:buNone/>
              <a:defRPr b="0" i="0" sz="1200">
                <a:solidFill>
                  <a:srgbClr val="898989"/>
                </a:solidFill>
                <a:latin typeface="Arial"/>
                <a:ea typeface="Arial"/>
                <a:cs typeface="Arial"/>
                <a:sym typeface="Arial"/>
              </a:defRPr>
            </a:lvl6pPr>
            <a:lvl7pPr indent="0" lvl="6" marL="38100" marR="0" rtl="0" algn="l">
              <a:lnSpc>
                <a:spcPct val="100000"/>
              </a:lnSpc>
              <a:spcBef>
                <a:spcPts val="0"/>
              </a:spcBef>
              <a:buNone/>
              <a:defRPr b="0" i="0" sz="1200">
                <a:solidFill>
                  <a:srgbClr val="898989"/>
                </a:solidFill>
                <a:latin typeface="Arial"/>
                <a:ea typeface="Arial"/>
                <a:cs typeface="Arial"/>
                <a:sym typeface="Arial"/>
              </a:defRPr>
            </a:lvl7pPr>
            <a:lvl8pPr indent="0" lvl="7" marL="38100" marR="0" rtl="0" algn="l">
              <a:lnSpc>
                <a:spcPct val="100000"/>
              </a:lnSpc>
              <a:spcBef>
                <a:spcPts val="0"/>
              </a:spcBef>
              <a:buNone/>
              <a:defRPr b="0" i="0" sz="1200">
                <a:solidFill>
                  <a:srgbClr val="898989"/>
                </a:solidFill>
                <a:latin typeface="Arial"/>
                <a:ea typeface="Arial"/>
                <a:cs typeface="Arial"/>
                <a:sym typeface="Arial"/>
              </a:defRPr>
            </a:lvl8pPr>
            <a:lvl9pPr indent="0" lvl="8" marL="38100" marR="0" rtl="0" algn="l">
              <a:lnSpc>
                <a:spcPct val="100000"/>
              </a:lnSpc>
              <a:spcBef>
                <a:spcPts val="0"/>
              </a:spcBef>
              <a:buNone/>
              <a:defRPr b="0" i="0" sz="1200">
                <a:solidFill>
                  <a:srgbClr val="89898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8.jpg"/><Relationship Id="rId6"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0.jpg"/><Relationship Id="rId8" Type="http://schemas.openxmlformats.org/officeDocument/2006/relationships/image" Target="../media/image27.jpg"/></Relationships>
</file>

<file path=ppt/slides/_rels/slide27.xml.rels><?xml version="1.0" encoding="UTF-8" standalone="yes"?><Relationships xmlns="http://schemas.openxmlformats.org/package/2006/relationships"><Relationship Id="rId10" Type="http://schemas.openxmlformats.org/officeDocument/2006/relationships/image" Target="../media/image30.jp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image" Target="../media/image22.jpg"/><Relationship Id="rId9"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4.png"/><Relationship Id="rId7" Type="http://schemas.openxmlformats.org/officeDocument/2006/relationships/image" Target="../media/image23.jpg"/><Relationship Id="rId8" Type="http://schemas.openxmlformats.org/officeDocument/2006/relationships/image" Target="../media/image28.png"/></Relationships>
</file>

<file path=ppt/slides/_rels/slide28.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8.png"/><Relationship Id="rId13" Type="http://schemas.openxmlformats.org/officeDocument/2006/relationships/image" Target="../media/image40.png"/><Relationship Id="rId12"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jpg"/><Relationship Id="rId9" Type="http://schemas.openxmlformats.org/officeDocument/2006/relationships/image" Target="../media/image36.jpg"/><Relationship Id="rId5" Type="http://schemas.openxmlformats.org/officeDocument/2006/relationships/image" Target="../media/image33.pn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7.png"/></Relationships>
</file>

<file path=ppt/slides/_rels/slide29.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4.jpg"/><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2.png"/><Relationship Id="rId9" Type="http://schemas.openxmlformats.org/officeDocument/2006/relationships/image" Target="../media/image45.jp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34.jpg"/><Relationship Id="rId8"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49.jpg"/><Relationship Id="rId5" Type="http://schemas.openxmlformats.org/officeDocument/2006/relationships/image" Target="../media/image4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4.jpg"/><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1.jpg"/><Relationship Id="rId4" Type="http://schemas.openxmlformats.org/officeDocument/2006/relationships/image" Target="../media/image56.jpg"/><Relationship Id="rId9" Type="http://schemas.openxmlformats.org/officeDocument/2006/relationships/image" Target="../media/image59.jpg"/><Relationship Id="rId5" Type="http://schemas.openxmlformats.org/officeDocument/2006/relationships/image" Target="../media/image52.jpg"/><Relationship Id="rId6" Type="http://schemas.openxmlformats.org/officeDocument/2006/relationships/image" Target="../media/image55.jpg"/><Relationship Id="rId7" Type="http://schemas.openxmlformats.org/officeDocument/2006/relationships/image" Target="../media/image57.jpg"/><Relationship Id="rId8" Type="http://schemas.openxmlformats.org/officeDocument/2006/relationships/image" Target="../media/image5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61.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62.png"/><Relationship Id="rId8" Type="http://schemas.openxmlformats.org/officeDocument/2006/relationships/image" Target="../media/image71.png"/></Relationships>
</file>

<file path=ppt/slides/_rels/slide37.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4.png"/><Relationship Id="rId12" Type="http://schemas.openxmlformats.org/officeDocument/2006/relationships/image" Target="../media/image80.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70.png"/><Relationship Id="rId9"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67.png"/><Relationship Id="rId7" Type="http://schemas.openxmlformats.org/officeDocument/2006/relationships/image" Target="../media/image66.png"/><Relationship Id="rId8" Type="http://schemas.openxmlformats.org/officeDocument/2006/relationships/image" Target="../media/image77.png"/></Relationships>
</file>

<file path=ppt/slides/_rels/slide38.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81.png"/><Relationship Id="rId13" Type="http://schemas.openxmlformats.org/officeDocument/2006/relationships/image" Target="../media/image88.png"/><Relationship Id="rId12"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8.png"/><Relationship Id="rId15" Type="http://schemas.openxmlformats.org/officeDocument/2006/relationships/image" Target="../media/image95.png"/><Relationship Id="rId14" Type="http://schemas.openxmlformats.org/officeDocument/2006/relationships/image" Target="../media/image92.png"/><Relationship Id="rId17" Type="http://schemas.openxmlformats.org/officeDocument/2006/relationships/image" Target="../media/image90.png"/><Relationship Id="rId16" Type="http://schemas.openxmlformats.org/officeDocument/2006/relationships/image" Target="../media/image86.png"/><Relationship Id="rId5" Type="http://schemas.openxmlformats.org/officeDocument/2006/relationships/image" Target="../media/image66.png"/><Relationship Id="rId6" Type="http://schemas.openxmlformats.org/officeDocument/2006/relationships/image" Target="../media/image83.png"/><Relationship Id="rId18" Type="http://schemas.openxmlformats.org/officeDocument/2006/relationships/image" Target="../media/image89.png"/><Relationship Id="rId7" Type="http://schemas.openxmlformats.org/officeDocument/2006/relationships/image" Target="../media/image72.png"/><Relationship Id="rId8" Type="http://schemas.openxmlformats.org/officeDocument/2006/relationships/image" Target="../media/image82.png"/></Relationships>
</file>

<file path=ppt/slides/_rels/slide39.xml.rels><?xml version="1.0" encoding="UTF-8" standalone="yes"?><Relationships xmlns="http://schemas.openxmlformats.org/package/2006/relationships"><Relationship Id="rId20" Type="http://schemas.openxmlformats.org/officeDocument/2006/relationships/image" Target="../media/image102.png"/><Relationship Id="rId11" Type="http://schemas.openxmlformats.org/officeDocument/2006/relationships/image" Target="../media/image98.png"/><Relationship Id="rId10" Type="http://schemas.openxmlformats.org/officeDocument/2006/relationships/image" Target="../media/image97.png"/><Relationship Id="rId13" Type="http://schemas.openxmlformats.org/officeDocument/2006/relationships/image" Target="../media/image70.png"/><Relationship Id="rId12" Type="http://schemas.openxmlformats.org/officeDocument/2006/relationships/image" Target="../media/image104.png"/><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84.png"/><Relationship Id="rId4" Type="http://schemas.openxmlformats.org/officeDocument/2006/relationships/image" Target="../media/image85.png"/><Relationship Id="rId9" Type="http://schemas.openxmlformats.org/officeDocument/2006/relationships/image" Target="../media/image96.png"/><Relationship Id="rId15" Type="http://schemas.openxmlformats.org/officeDocument/2006/relationships/image" Target="../media/image99.png"/><Relationship Id="rId14" Type="http://schemas.openxmlformats.org/officeDocument/2006/relationships/image" Target="../media/image100.png"/><Relationship Id="rId17" Type="http://schemas.openxmlformats.org/officeDocument/2006/relationships/image" Target="../media/image101.png"/><Relationship Id="rId16" Type="http://schemas.openxmlformats.org/officeDocument/2006/relationships/image" Target="../media/image76.png"/><Relationship Id="rId5" Type="http://schemas.openxmlformats.org/officeDocument/2006/relationships/image" Target="../media/image87.png"/><Relationship Id="rId19" Type="http://schemas.openxmlformats.org/officeDocument/2006/relationships/image" Target="../media/image103.png"/><Relationship Id="rId6" Type="http://schemas.openxmlformats.org/officeDocument/2006/relationships/image" Target="../media/image93.png"/><Relationship Id="rId18" Type="http://schemas.openxmlformats.org/officeDocument/2006/relationships/image" Target="../media/image73.png"/><Relationship Id="rId7" Type="http://schemas.openxmlformats.org/officeDocument/2006/relationships/image" Target="../media/image91.png"/><Relationship Id="rId8"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12.png"/><Relationship Id="rId13" Type="http://schemas.openxmlformats.org/officeDocument/2006/relationships/image" Target="../media/image113.png"/><Relationship Id="rId12" Type="http://schemas.openxmlformats.org/officeDocument/2006/relationships/image" Target="../media/image116.png"/><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06.jpg"/><Relationship Id="rId4" Type="http://schemas.openxmlformats.org/officeDocument/2006/relationships/image" Target="../media/image110.jpg"/><Relationship Id="rId9" Type="http://schemas.openxmlformats.org/officeDocument/2006/relationships/image" Target="../media/image111.png"/><Relationship Id="rId15" Type="http://schemas.openxmlformats.org/officeDocument/2006/relationships/image" Target="../media/image117.png"/><Relationship Id="rId14" Type="http://schemas.openxmlformats.org/officeDocument/2006/relationships/image" Target="../media/image115.png"/><Relationship Id="rId16" Type="http://schemas.openxmlformats.org/officeDocument/2006/relationships/image" Target="../media/image119.png"/><Relationship Id="rId5" Type="http://schemas.openxmlformats.org/officeDocument/2006/relationships/image" Target="../media/image105.jpg"/><Relationship Id="rId6" Type="http://schemas.openxmlformats.org/officeDocument/2006/relationships/image" Target="../media/image108.png"/><Relationship Id="rId7" Type="http://schemas.openxmlformats.org/officeDocument/2006/relationships/image" Target="../media/image107.png"/><Relationship Id="rId8" Type="http://schemas.openxmlformats.org/officeDocument/2006/relationships/image" Target="../media/image1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hyperlink" Target="http://www.ism.ac.jp/~shiro/research/blindsep.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hyperlink" Target="http://www.ism.ac.jp/~shiro/research/blindsep.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26.jpg"/><Relationship Id="rId4" Type="http://schemas.openxmlformats.org/officeDocument/2006/relationships/hyperlink" Target="http://www.youtube.com/watch?v=4cgWya-wjg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22.png"/><Relationship Id="rId4" Type="http://schemas.openxmlformats.org/officeDocument/2006/relationships/image" Target="../media/image131.png"/><Relationship Id="rId5" Type="http://schemas.openxmlformats.org/officeDocument/2006/relationships/hyperlink" Target="http://heli.stanford.edu/" TargetMode="External"/><Relationship Id="rId6" Type="http://schemas.openxmlformats.org/officeDocument/2006/relationships/hyperlink" Target="http://www.youtube.com/watch?v=VCdxqn0fcn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24.png"/><Relationship Id="rId4" Type="http://schemas.openxmlformats.org/officeDocument/2006/relationships/image" Target="../media/image127.png"/><Relationship Id="rId5" Type="http://schemas.openxmlformats.org/officeDocument/2006/relationships/image" Target="../media/image130.png"/><Relationship Id="rId6" Type="http://schemas.openxmlformats.org/officeDocument/2006/relationships/image" Target="../media/image123.png"/><Relationship Id="rId7" Type="http://schemas.openxmlformats.org/officeDocument/2006/relationships/image" Target="../media/image129.png"/><Relationship Id="rId8" Type="http://schemas.openxmlformats.org/officeDocument/2006/relationships/image" Target="../media/image1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28.png"/><Relationship Id="rId4" Type="http://schemas.openxmlformats.org/officeDocument/2006/relationships/image" Target="../media/image1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3.png"/><Relationship Id="rId4" Type="http://schemas.openxmlformats.org/officeDocument/2006/relationships/image" Target="../media/image1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1.png"/><Relationship Id="rId4" Type="http://schemas.openxmlformats.org/officeDocument/2006/relationships/image" Target="../media/image134.png"/><Relationship Id="rId5" Type="http://schemas.openxmlformats.org/officeDocument/2006/relationships/image" Target="../media/image137.png"/><Relationship Id="rId6" Type="http://schemas.openxmlformats.org/officeDocument/2006/relationships/image" Target="../media/image140.png"/><Relationship Id="rId7" Type="http://schemas.openxmlformats.org/officeDocument/2006/relationships/image" Target="../media/image1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8.png"/><Relationship Id="rId4" Type="http://schemas.openxmlformats.org/officeDocument/2006/relationships/image" Target="../media/image1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47.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dblp.org/db/conf/ivs/ivs2020.html#HinrichsB2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Dependable and Secure AI</a:t>
            </a:r>
            <a:endParaRPr/>
          </a:p>
        </p:txBody>
      </p:sp>
      <p:sp>
        <p:nvSpPr>
          <p:cNvPr id="79" name="Google Shape;79;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B</a:t>
            </a:r>
            <a:r>
              <a:rPr lang="en-GB" sz="1800">
                <a:solidFill>
                  <a:schemeClr val="dk2"/>
                </a:solidFill>
              </a:rPr>
              <a:t>rownout Detection</a:t>
            </a:r>
            <a:endParaRPr/>
          </a:p>
        </p:txBody>
      </p:sp>
      <p:sp>
        <p:nvSpPr>
          <p:cNvPr id="140" name="Google Shape;140;p26"/>
          <p:cNvSpPr txBox="1"/>
          <p:nvPr>
            <p:ph idx="1" type="body"/>
          </p:nvPr>
        </p:nvSpPr>
        <p:spPr>
          <a:xfrm>
            <a:off x="4328400" y="732600"/>
            <a:ext cx="4815600" cy="34164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A “brown out” of a microcontroller is a partial and temporary reduction in the power supply voltage below the level required for reliable operation.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Many microcontrollers have a protection circuit which detects when the supply voltage goes below this level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 puts the device into a reset state to ensure proper startup when power returns. This action is called a “Brown Out Reset” or BOR.</a:t>
            </a:r>
            <a:endParaRPr sz="1600">
              <a:solidFill>
                <a:schemeClr val="dk1"/>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None/>
            </a:pPr>
            <a:r>
              <a:t/>
            </a:r>
            <a:endParaRPr sz="1500">
              <a:solidFill>
                <a:schemeClr val="dk1"/>
              </a:solidFill>
              <a:highlight>
                <a:srgbClr val="FFFFFF"/>
              </a:highlight>
              <a:latin typeface="Roboto"/>
              <a:ea typeface="Roboto"/>
              <a:cs typeface="Roboto"/>
              <a:sym typeface="Roboto"/>
            </a:endParaRPr>
          </a:p>
          <a:p>
            <a:pPr indent="0" lvl="0" marL="0" rtl="0" algn="l">
              <a:lnSpc>
                <a:spcPct val="95000"/>
              </a:lnSpc>
              <a:spcBef>
                <a:spcPts val="1200"/>
              </a:spcBef>
              <a:spcAft>
                <a:spcPts val="1200"/>
              </a:spcAft>
              <a:buNone/>
            </a:pPr>
            <a:r>
              <a:t/>
            </a:r>
            <a:endParaRPr sz="1500">
              <a:solidFill>
                <a:schemeClr val="dk1"/>
              </a:solidFill>
              <a:highlight>
                <a:srgbClr val="FFFFFF"/>
              </a:highlight>
              <a:latin typeface="Roboto"/>
              <a:ea typeface="Roboto"/>
              <a:cs typeface="Roboto"/>
              <a:sym typeface="Roboto"/>
            </a:endParaRPr>
          </a:p>
        </p:txBody>
      </p:sp>
      <p:pic>
        <p:nvPicPr>
          <p:cNvPr id="141" name="Google Shape;141;p26"/>
          <p:cNvPicPr preferRelativeResize="0"/>
          <p:nvPr/>
        </p:nvPicPr>
        <p:blipFill>
          <a:blip r:embed="rId3">
            <a:alphaModFix/>
          </a:blip>
          <a:stretch>
            <a:fillRect/>
          </a:stretch>
        </p:blipFill>
        <p:spPr>
          <a:xfrm>
            <a:off x="194400" y="1017725"/>
            <a:ext cx="3711849" cy="20791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Brownout Detection</a:t>
            </a:r>
            <a:endParaRPr/>
          </a:p>
        </p:txBody>
      </p:sp>
      <p:pic>
        <p:nvPicPr>
          <p:cNvPr id="147" name="Google Shape;147;p27"/>
          <p:cNvPicPr preferRelativeResize="0"/>
          <p:nvPr/>
        </p:nvPicPr>
        <p:blipFill>
          <a:blip r:embed="rId3">
            <a:alphaModFix/>
          </a:blip>
          <a:stretch>
            <a:fillRect/>
          </a:stretch>
        </p:blipFill>
        <p:spPr>
          <a:xfrm>
            <a:off x="194400" y="1017725"/>
            <a:ext cx="3711849" cy="2079169"/>
          </a:xfrm>
          <a:prstGeom prst="rect">
            <a:avLst/>
          </a:prstGeom>
          <a:noFill/>
          <a:ln>
            <a:noFill/>
          </a:ln>
        </p:spPr>
      </p:pic>
      <p:sp>
        <p:nvSpPr>
          <p:cNvPr id="148" name="Google Shape;148;p27"/>
          <p:cNvSpPr txBox="1"/>
          <p:nvPr>
            <p:ph idx="1" type="body"/>
          </p:nvPr>
        </p:nvSpPr>
        <p:spPr>
          <a:xfrm>
            <a:off x="4300525" y="555875"/>
            <a:ext cx="4621800" cy="42549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V1: is the normal power supply voltage. V2: is the point where the microcontroller may not operate reliably.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V3:  a point where operation stops entirely.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Between V2 and V3 is a “danger zone” where things can go wrong and operation is unreliable.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The device could work correctly for years while the power supply goes in and out of the danger zone and then there is a failure.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The BOR level is set above V2 and replaces the danger zone with a reset of the device. </a:t>
            </a:r>
            <a:endParaRPr sz="1600">
              <a:solidFill>
                <a:schemeClr val="dk1"/>
              </a:solidFill>
              <a:highlight>
                <a:srgbClr val="FFFFFF"/>
              </a:highlight>
              <a:latin typeface="Roboto"/>
              <a:ea typeface="Roboto"/>
              <a:cs typeface="Roboto"/>
              <a:sym typeface="Roboto"/>
            </a:endParaRPr>
          </a:p>
          <a:p>
            <a:pPr indent="-330200" lvl="0" marL="457200" rtl="0" algn="l">
              <a:lnSpc>
                <a:spcPct val="95000"/>
              </a:lnSpc>
              <a:spcBef>
                <a:spcPts val="0"/>
              </a:spcBef>
              <a:spcAft>
                <a:spcPts val="0"/>
              </a:spcAft>
              <a:buClr>
                <a:schemeClr val="dk1"/>
              </a:buClr>
              <a:buSzPts val="1600"/>
              <a:buFont typeface="Roboto"/>
              <a:buChar char="●"/>
            </a:pPr>
            <a:r>
              <a:rPr lang="en-GB" sz="1600">
                <a:solidFill>
                  <a:schemeClr val="dk1"/>
                </a:solidFill>
                <a:highlight>
                  <a:srgbClr val="FFFFFF"/>
                </a:highlight>
                <a:latin typeface="Roboto"/>
                <a:ea typeface="Roboto"/>
                <a:cs typeface="Roboto"/>
                <a:sym typeface="Roboto"/>
              </a:rPr>
              <a:t>Reset is not good but (usually) better than uncertain.</a:t>
            </a:r>
            <a:endParaRPr sz="1600">
              <a:solidFill>
                <a:schemeClr val="dk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209950" y="445025"/>
            <a:ext cx="1952400" cy="24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t>Artificial Intelligence in Critical Systems</a:t>
            </a:r>
            <a:endParaRPr sz="2500"/>
          </a:p>
        </p:txBody>
      </p:sp>
      <p:sp>
        <p:nvSpPr>
          <p:cNvPr id="154" name="Google Shape;154;p28"/>
          <p:cNvSpPr txBox="1"/>
          <p:nvPr>
            <p:ph idx="1" type="body"/>
          </p:nvPr>
        </p:nvSpPr>
        <p:spPr>
          <a:xfrm>
            <a:off x="311700" y="3443000"/>
            <a:ext cx="8679900" cy="1125900"/>
          </a:xfrm>
          <a:prstGeom prst="rect">
            <a:avLst/>
          </a:prstGeom>
        </p:spPr>
        <p:txBody>
          <a:bodyPr anchorCtr="0" anchor="t" bIns="91425" lIns="91425" spcFirstLastPara="1" rIns="91425" wrap="square" tIns="91425">
            <a:normAutofit fontScale="85000"/>
          </a:bodyPr>
          <a:lstStyle/>
          <a:p>
            <a:pPr indent="-309562" lvl="0" marL="457200" rtl="0" algn="l">
              <a:spcBef>
                <a:spcPts val="0"/>
              </a:spcBef>
              <a:spcAft>
                <a:spcPts val="0"/>
              </a:spcAft>
              <a:buSzPct val="100000"/>
              <a:buChar char="●"/>
            </a:pPr>
            <a:r>
              <a:rPr lang="en-GB" sz="1500"/>
              <a:t>A</a:t>
            </a:r>
            <a:r>
              <a:rPr lang="en-GB" sz="1500"/>
              <a:t>utonomous driving : prominent example for systems incorporating critical components derived using ML. </a:t>
            </a:r>
            <a:endParaRPr sz="1500"/>
          </a:p>
          <a:p>
            <a:pPr indent="-309562" lvl="0" marL="457200" rtl="0" algn="l">
              <a:spcBef>
                <a:spcPts val="0"/>
              </a:spcBef>
              <a:spcAft>
                <a:spcPts val="0"/>
              </a:spcAft>
              <a:buSzPct val="100000"/>
              <a:buChar char="●"/>
            </a:pPr>
            <a:r>
              <a:rPr lang="en-GB" sz="1500"/>
              <a:t>The capability of an </a:t>
            </a:r>
            <a:r>
              <a:rPr b="1" lang="en-GB" sz="1500"/>
              <a:t>AI system to react in complex scenarios in a short amount of time</a:t>
            </a:r>
            <a:r>
              <a:rPr lang="en-GB" sz="1500"/>
              <a:t> is unique</a:t>
            </a:r>
            <a:endParaRPr sz="1500"/>
          </a:p>
          <a:p>
            <a:pPr indent="-309562" lvl="0" marL="457200" rtl="0" algn="l">
              <a:spcBef>
                <a:spcPts val="0"/>
              </a:spcBef>
              <a:spcAft>
                <a:spcPts val="0"/>
              </a:spcAft>
              <a:buSzPct val="100000"/>
              <a:buChar char="●"/>
            </a:pPr>
            <a:r>
              <a:rPr lang="en-GB" sz="1500"/>
              <a:t>Enables the system to identify pedestrians or traffic signs in a fraction of classic image recognition methods used before.</a:t>
            </a:r>
            <a:endParaRPr sz="1500"/>
          </a:p>
        </p:txBody>
      </p:sp>
      <p:pic>
        <p:nvPicPr>
          <p:cNvPr id="155" name="Google Shape;155;p28"/>
          <p:cNvPicPr preferRelativeResize="0"/>
          <p:nvPr/>
        </p:nvPicPr>
        <p:blipFill>
          <a:blip r:embed="rId3">
            <a:alphaModFix/>
          </a:blip>
          <a:stretch>
            <a:fillRect/>
          </a:stretch>
        </p:blipFill>
        <p:spPr>
          <a:xfrm>
            <a:off x="2393301" y="208548"/>
            <a:ext cx="6598301" cy="287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Problems with AI-ML</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ML methods are b</a:t>
            </a:r>
            <a:r>
              <a:rPr b="1" lang="en-GB" sz="1600"/>
              <a:t>ased on probabilities</a:t>
            </a:r>
            <a:r>
              <a:rPr lang="en-GB" sz="1600"/>
              <a:t>. </a:t>
            </a:r>
            <a:endParaRPr sz="1600"/>
          </a:p>
          <a:p>
            <a:pPr indent="-330200" lvl="0" marL="457200" rtl="0" algn="l">
              <a:spcBef>
                <a:spcPts val="0"/>
              </a:spcBef>
              <a:spcAft>
                <a:spcPts val="0"/>
              </a:spcAft>
              <a:buSzPts val="1600"/>
              <a:buChar char="●"/>
            </a:pPr>
            <a:r>
              <a:rPr lang="en-GB" sz="1600"/>
              <a:t>They are </a:t>
            </a:r>
            <a:r>
              <a:rPr b="1" lang="en-GB" sz="1600"/>
              <a:t>stochastic principles</a:t>
            </a:r>
            <a:r>
              <a:rPr lang="en-GB" sz="1600"/>
              <a:t>, which can only estimate the correct answer with a specific certainty. </a:t>
            </a:r>
            <a:endParaRPr sz="1600"/>
          </a:p>
          <a:p>
            <a:pPr indent="-330200" lvl="0" marL="457200" rtl="0" algn="l">
              <a:spcBef>
                <a:spcPts val="0"/>
              </a:spcBef>
              <a:spcAft>
                <a:spcPts val="0"/>
              </a:spcAft>
              <a:buSzPts val="1600"/>
              <a:buChar char="●"/>
            </a:pPr>
            <a:r>
              <a:rPr lang="en-GB" sz="1600"/>
              <a:t>Even though the ML algorithms might be 100% sure that the outcome is correct, the answer can still be wrong. This can e.g. happen if the </a:t>
            </a:r>
            <a:r>
              <a:rPr b="1" lang="en-GB" sz="1600"/>
              <a:t>quality of the training</a:t>
            </a:r>
            <a:r>
              <a:rPr lang="en-GB" sz="1600"/>
              <a:t> data is too low, or the data does not even contain all possible scenarios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sp>
        <p:nvSpPr>
          <p:cNvPr id="166" name="Google Shape;166;p30"/>
          <p:cNvSpPr/>
          <p:nvPr/>
        </p:nvSpPr>
        <p:spPr>
          <a:xfrm>
            <a:off x="105406" y="1400318"/>
            <a:ext cx="3113100" cy="184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30"/>
          <p:cNvSpPr txBox="1"/>
          <p:nvPr>
            <p:ph type="title"/>
          </p:nvPr>
        </p:nvSpPr>
        <p:spPr>
          <a:xfrm>
            <a:off x="3001937" y="817787"/>
            <a:ext cx="5554200" cy="1736700"/>
          </a:xfrm>
          <a:prstGeom prst="rect">
            <a:avLst/>
          </a:prstGeom>
          <a:noFill/>
          <a:ln>
            <a:noFill/>
          </a:ln>
        </p:spPr>
        <p:txBody>
          <a:bodyPr anchorCtr="0" anchor="t" bIns="0" lIns="0" spcFirstLastPara="1" rIns="0" wrap="square" tIns="12700">
            <a:spAutoFit/>
          </a:bodyPr>
          <a:lstStyle/>
          <a:p>
            <a:pPr indent="0" lvl="0" marL="12700" marR="5080" rtl="0" algn="l">
              <a:lnSpc>
                <a:spcPct val="180000"/>
              </a:lnSpc>
              <a:spcBef>
                <a:spcPts val="0"/>
              </a:spcBef>
              <a:spcAft>
                <a:spcPts val="0"/>
              </a:spcAft>
              <a:buNone/>
            </a:pPr>
            <a:r>
              <a:rPr lang="en-GB" sz="4000"/>
              <a:t>Introduction to  Machine Learning</a:t>
            </a:r>
            <a:endParaRPr sz="4000"/>
          </a:p>
        </p:txBody>
      </p:sp>
      <p:sp>
        <p:nvSpPr>
          <p:cNvPr id="168" name="Google Shape;168;p30"/>
          <p:cNvSpPr txBox="1"/>
          <p:nvPr/>
        </p:nvSpPr>
        <p:spPr>
          <a:xfrm>
            <a:off x="1143000" y="3831236"/>
            <a:ext cx="8756700" cy="320700"/>
          </a:xfrm>
          <a:prstGeom prst="rect">
            <a:avLst/>
          </a:prstGeom>
          <a:noFill/>
          <a:ln>
            <a:noFill/>
          </a:ln>
        </p:spPr>
        <p:txBody>
          <a:bodyPr anchorCtr="0" anchor="t" bIns="0" lIns="0" spcFirstLastPara="1" rIns="0" wrap="square" tIns="12700">
            <a:spAutoFit/>
          </a:bodyPr>
          <a:lstStyle/>
          <a:p>
            <a:pPr indent="0" lvl="0" marL="12700" marR="0" rtl="0" algn="l">
              <a:lnSpc>
                <a:spcPct val="237500"/>
              </a:lnSpc>
              <a:spcBef>
                <a:spcPts val="0"/>
              </a:spcBef>
              <a:spcAft>
                <a:spcPts val="0"/>
              </a:spcAft>
              <a:buNone/>
            </a:pPr>
            <a:r>
              <a:rPr lang="en-GB" sz="2000">
                <a:solidFill>
                  <a:schemeClr val="dk1"/>
                </a:solidFill>
                <a:latin typeface="Arial"/>
                <a:ea typeface="Arial"/>
                <a:cs typeface="Arial"/>
                <a:sym typeface="Arial"/>
              </a:rPr>
              <a:t>Slide Ref: </a:t>
            </a:r>
            <a:r>
              <a:rPr lang="en-GB" sz="2000">
                <a:solidFill>
                  <a:schemeClr val="dk1"/>
                </a:solidFill>
                <a:latin typeface="Calibri"/>
                <a:ea typeface="Calibri"/>
                <a:cs typeface="Calibri"/>
                <a:sym typeface="Calibri"/>
              </a:rPr>
              <a:t>Introduction to  Machine Learning, </a:t>
            </a:r>
            <a:r>
              <a:rPr lang="en-GB" sz="2000">
                <a:solidFill>
                  <a:schemeClr val="dk1"/>
                </a:solidFill>
                <a:latin typeface="Arial"/>
                <a:ea typeface="Arial"/>
                <a:cs typeface="Arial"/>
                <a:sym typeface="Arial"/>
              </a:rPr>
              <a:t>Eric Eaton</a:t>
            </a:r>
            <a:endParaRPr sz="20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1478888" y="67627"/>
            <a:ext cx="7665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What is Machine Learning?</a:t>
            </a:r>
            <a:endParaRPr/>
          </a:p>
        </p:txBody>
      </p:sp>
      <p:sp>
        <p:nvSpPr>
          <p:cNvPr id="174" name="Google Shape;174;p31"/>
          <p:cNvSpPr txBox="1"/>
          <p:nvPr/>
        </p:nvSpPr>
        <p:spPr>
          <a:xfrm>
            <a:off x="535938" y="853440"/>
            <a:ext cx="8137500" cy="4216200"/>
          </a:xfrm>
          <a:prstGeom prst="rect">
            <a:avLst/>
          </a:prstGeom>
          <a:noFill/>
          <a:ln>
            <a:noFill/>
          </a:ln>
        </p:spPr>
        <p:txBody>
          <a:bodyPr anchorCtr="0" anchor="t" bIns="0" lIns="0" spcFirstLastPara="1" rIns="0" wrap="square" tIns="58400">
            <a:spAutoFit/>
          </a:bodyPr>
          <a:lstStyle/>
          <a:p>
            <a:pPr indent="-168275" lvl="0" marL="180975" marR="5080" rtl="0" algn="l">
              <a:lnSpc>
                <a:spcPct val="183333"/>
              </a:lnSpc>
              <a:spcBef>
                <a:spcPts val="0"/>
              </a:spcBef>
              <a:spcAft>
                <a:spcPts val="0"/>
              </a:spcAft>
              <a:buNone/>
            </a:pPr>
            <a:r>
              <a:rPr lang="en-GB" sz="1800">
                <a:solidFill>
                  <a:schemeClr val="dk1"/>
                </a:solidFill>
                <a:latin typeface="Arial"/>
                <a:ea typeface="Arial"/>
                <a:cs typeface="Arial"/>
                <a:sym typeface="Arial"/>
              </a:rPr>
              <a:t>“Learning is any process by which a system improves  performance from experience.”</a:t>
            </a:r>
            <a:endParaRPr sz="1800">
              <a:solidFill>
                <a:schemeClr val="dk1"/>
              </a:solidFill>
              <a:latin typeface="Arial"/>
              <a:ea typeface="Arial"/>
              <a:cs typeface="Arial"/>
              <a:sym typeface="Arial"/>
            </a:endParaRPr>
          </a:p>
          <a:p>
            <a:pPr indent="0" lvl="0" marL="2755900" marR="0" rtl="0" algn="l">
              <a:lnSpc>
                <a:spcPct val="100000"/>
              </a:lnSpc>
              <a:spcBef>
                <a:spcPts val="240"/>
              </a:spcBef>
              <a:spcAft>
                <a:spcPts val="0"/>
              </a:spcAft>
              <a:buNone/>
            </a:pPr>
            <a:r>
              <a:rPr lang="en-GB" sz="1800">
                <a:solidFill>
                  <a:schemeClr val="dk1"/>
                </a:solidFill>
                <a:latin typeface="Arial"/>
                <a:ea typeface="Arial"/>
                <a:cs typeface="Arial"/>
                <a:sym typeface="Arial"/>
              </a:rPr>
              <a:t>- Herbert Simon</a:t>
            </a:r>
            <a:endParaRPr sz="18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18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Definition by Tom Mitchell (1998):</a:t>
            </a:r>
            <a:endParaRPr/>
          </a:p>
          <a:p>
            <a:pPr indent="0" lvl="0" marL="469900" marR="0" rtl="0" algn="l">
              <a:lnSpc>
                <a:spcPct val="100000"/>
              </a:lnSpc>
              <a:spcBef>
                <a:spcPts val="300"/>
              </a:spcBef>
              <a:spcAft>
                <a:spcPts val="0"/>
              </a:spcAft>
              <a:buNone/>
            </a:pPr>
            <a:r>
              <a:rPr lang="en-GB" sz="1800">
                <a:solidFill>
                  <a:schemeClr val="dk1"/>
                </a:solidFill>
                <a:latin typeface="Arial"/>
                <a:ea typeface="Arial"/>
                <a:cs typeface="Arial"/>
                <a:sym typeface="Arial"/>
              </a:rPr>
              <a:t>Machine Learning is the study of algorithms that</a:t>
            </a:r>
            <a:endParaRPr sz="1800">
              <a:solidFill>
                <a:schemeClr val="dk1"/>
              </a:solidFill>
              <a:latin typeface="Arial"/>
              <a:ea typeface="Arial"/>
              <a:cs typeface="Arial"/>
              <a:sym typeface="Arial"/>
            </a:endParaRPr>
          </a:p>
          <a:p>
            <a:pPr indent="-374015" lvl="0" marL="841375" marR="0" rtl="0" algn="l">
              <a:lnSpc>
                <a:spcPct val="100000"/>
              </a:lnSpc>
              <a:spcBef>
                <a:spcPts val="400"/>
              </a:spcBef>
              <a:spcAft>
                <a:spcPts val="0"/>
              </a:spcAft>
              <a:buClr>
                <a:schemeClr val="dk1"/>
              </a:buClr>
              <a:buSzPts val="1800"/>
              <a:buFont typeface="Arial"/>
              <a:buChar char="•"/>
            </a:pPr>
            <a:r>
              <a:rPr lang="en-GB" sz="1800">
                <a:solidFill>
                  <a:schemeClr val="dk1"/>
                </a:solidFill>
                <a:latin typeface="Arial"/>
                <a:ea typeface="Arial"/>
                <a:cs typeface="Arial"/>
                <a:sym typeface="Arial"/>
              </a:rPr>
              <a:t>improve their performance </a:t>
            </a:r>
            <a:r>
              <a:rPr i="1" lang="en-GB" sz="1800">
                <a:solidFill>
                  <a:schemeClr val="dk1"/>
                </a:solidFill>
                <a:latin typeface="Times New Roman"/>
                <a:ea typeface="Times New Roman"/>
                <a:cs typeface="Times New Roman"/>
                <a:sym typeface="Times New Roman"/>
              </a:rPr>
              <a:t>P</a:t>
            </a:r>
            <a:endParaRPr sz="1800">
              <a:solidFill>
                <a:schemeClr val="dk1"/>
              </a:solidFill>
              <a:latin typeface="Times New Roman"/>
              <a:ea typeface="Times New Roman"/>
              <a:cs typeface="Times New Roman"/>
              <a:sym typeface="Times New Roman"/>
            </a:endParaRPr>
          </a:p>
          <a:p>
            <a:pPr indent="-374015" lvl="0" marL="841375" marR="0" rtl="0" algn="l">
              <a:lnSpc>
                <a:spcPct val="100000"/>
              </a:lnSpc>
              <a:spcBef>
                <a:spcPts val="300"/>
              </a:spcBef>
              <a:spcAft>
                <a:spcPts val="0"/>
              </a:spcAft>
              <a:buClr>
                <a:schemeClr val="dk1"/>
              </a:buClr>
              <a:buSzPts val="1800"/>
              <a:buFont typeface="Arial"/>
              <a:buChar char="•"/>
            </a:pPr>
            <a:r>
              <a:rPr lang="en-GB" sz="1800">
                <a:solidFill>
                  <a:schemeClr val="dk1"/>
                </a:solidFill>
                <a:latin typeface="Arial"/>
                <a:ea typeface="Arial"/>
                <a:cs typeface="Arial"/>
                <a:sym typeface="Arial"/>
              </a:rPr>
              <a:t>at some task </a:t>
            </a:r>
            <a:r>
              <a:rPr i="1" lang="en-GB" sz="1800">
                <a:solidFill>
                  <a:schemeClr val="dk1"/>
                </a:solidFill>
                <a:latin typeface="Times New Roman"/>
                <a:ea typeface="Times New Roman"/>
                <a:cs typeface="Times New Roman"/>
                <a:sym typeface="Times New Roman"/>
              </a:rPr>
              <a:t>T</a:t>
            </a:r>
            <a:endParaRPr sz="1800">
              <a:solidFill>
                <a:schemeClr val="dk1"/>
              </a:solidFill>
              <a:latin typeface="Times New Roman"/>
              <a:ea typeface="Times New Roman"/>
              <a:cs typeface="Times New Roman"/>
              <a:sym typeface="Times New Roman"/>
            </a:endParaRPr>
          </a:p>
          <a:p>
            <a:pPr indent="-374015" lvl="0" marL="841375" marR="0" rtl="0" algn="l">
              <a:lnSpc>
                <a:spcPct val="100000"/>
              </a:lnSpc>
              <a:spcBef>
                <a:spcPts val="400"/>
              </a:spcBef>
              <a:spcAft>
                <a:spcPts val="0"/>
              </a:spcAft>
              <a:buClr>
                <a:schemeClr val="dk1"/>
              </a:buClr>
              <a:buSzPts val="1800"/>
              <a:buFont typeface="Arial"/>
              <a:buChar char="•"/>
            </a:pPr>
            <a:r>
              <a:rPr lang="en-GB" sz="1800">
                <a:solidFill>
                  <a:schemeClr val="dk1"/>
                </a:solidFill>
                <a:latin typeface="Arial"/>
                <a:ea typeface="Arial"/>
                <a:cs typeface="Arial"/>
                <a:sym typeface="Arial"/>
              </a:rPr>
              <a:t>with experience </a:t>
            </a:r>
            <a:r>
              <a:rPr i="1" lang="en-GB" sz="1800">
                <a:solidFill>
                  <a:schemeClr val="dk1"/>
                </a:solidFill>
                <a:latin typeface="Times New Roman"/>
                <a:ea typeface="Times New Roman"/>
                <a:cs typeface="Times New Roman"/>
                <a:sym typeface="Times New Roman"/>
              </a:rPr>
              <a:t>E</a:t>
            </a:r>
            <a:r>
              <a:rPr lang="en-GB"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467358" marR="0" rtl="0" algn="l">
              <a:lnSpc>
                <a:spcPct val="100000"/>
              </a:lnSpc>
              <a:spcBef>
                <a:spcPts val="400"/>
              </a:spcBef>
              <a:spcAft>
                <a:spcPts val="0"/>
              </a:spcAft>
              <a:buNone/>
            </a:pPr>
            <a:r>
              <a:rPr lang="en-GB" sz="1800">
                <a:solidFill>
                  <a:schemeClr val="dk1"/>
                </a:solidFill>
                <a:latin typeface="Arial"/>
                <a:ea typeface="Arial"/>
                <a:cs typeface="Arial"/>
                <a:sym typeface="Arial"/>
              </a:rPr>
              <a:t>A well-defined learning task is given by &lt;</a:t>
            </a:r>
            <a:r>
              <a:rPr i="1" lang="en-GB" sz="1800">
                <a:solidFill>
                  <a:schemeClr val="dk1"/>
                </a:solidFill>
                <a:latin typeface="Times New Roman"/>
                <a:ea typeface="Times New Roman"/>
                <a:cs typeface="Times New Roman"/>
                <a:sym typeface="Times New Roman"/>
              </a:rPr>
              <a:t>P</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T</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E</a:t>
            </a:r>
            <a:r>
              <a:rPr lang="en-GB" sz="1800">
                <a:solidFill>
                  <a:schemeClr val="dk1"/>
                </a:solidFill>
                <a:latin typeface="Arial"/>
                <a:ea typeface="Arial"/>
                <a:cs typeface="Arial"/>
                <a:sym typeface="Arial"/>
              </a:rPr>
              <a:t>&gt;.</a:t>
            </a:r>
            <a:endParaRPr sz="1800">
              <a:solidFill>
                <a:schemeClr val="dk1"/>
              </a:solidFill>
              <a:latin typeface="Arial"/>
              <a:ea typeface="Arial"/>
              <a:cs typeface="Arial"/>
              <a:sym typeface="Arial"/>
            </a:endParaRPr>
          </a:p>
          <a:p>
            <a:pPr indent="0" lvl="0" marL="0" marR="71755" rtl="0" algn="r">
              <a:lnSpc>
                <a:spcPct val="100000"/>
              </a:lnSpc>
              <a:spcBef>
                <a:spcPts val="3005"/>
              </a:spcBef>
              <a:spcAft>
                <a:spcPts val="0"/>
              </a:spcAft>
              <a:buNone/>
            </a:pPr>
            <a:r>
              <a:rPr lang="en-GB" sz="1800">
                <a:solidFill>
                  <a:srgbClr val="898989"/>
                </a:solidFill>
                <a:latin typeface="Arial"/>
                <a:ea typeface="Arial"/>
                <a:cs typeface="Arial"/>
                <a:sym typeface="Arial"/>
              </a:rPr>
              <a:t>3</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720090" y="462915"/>
            <a:ext cx="5528400" cy="50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200">
                <a:solidFill>
                  <a:srgbClr val="C0504D"/>
                </a:solidFill>
                <a:latin typeface="Arial"/>
                <a:ea typeface="Arial"/>
                <a:cs typeface="Arial"/>
                <a:sym typeface="Arial"/>
              </a:rPr>
              <a:t>Traditional Programming</a:t>
            </a:r>
            <a:endParaRPr sz="3200">
              <a:latin typeface="Arial"/>
              <a:ea typeface="Arial"/>
              <a:cs typeface="Arial"/>
              <a:sym typeface="Arial"/>
            </a:endParaRPr>
          </a:p>
        </p:txBody>
      </p:sp>
      <p:sp>
        <p:nvSpPr>
          <p:cNvPr id="180" name="Google Shape;180;p32"/>
          <p:cNvSpPr txBox="1"/>
          <p:nvPr/>
        </p:nvSpPr>
        <p:spPr>
          <a:xfrm>
            <a:off x="720110" y="2653669"/>
            <a:ext cx="61380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3200">
                <a:solidFill>
                  <a:srgbClr val="C0504D"/>
                </a:solidFill>
                <a:latin typeface="Arial"/>
                <a:ea typeface="Arial"/>
                <a:cs typeface="Arial"/>
                <a:sym typeface="Arial"/>
              </a:rPr>
              <a:t>Machine Learning</a:t>
            </a:r>
            <a:endParaRPr sz="3200">
              <a:solidFill>
                <a:schemeClr val="dk1"/>
              </a:solidFill>
              <a:latin typeface="Arial"/>
              <a:ea typeface="Arial"/>
              <a:cs typeface="Arial"/>
              <a:sym typeface="Arial"/>
            </a:endParaRPr>
          </a:p>
        </p:txBody>
      </p:sp>
      <p:sp>
        <p:nvSpPr>
          <p:cNvPr id="181" name="Google Shape;181;p32"/>
          <p:cNvSpPr txBox="1"/>
          <p:nvPr/>
        </p:nvSpPr>
        <p:spPr>
          <a:xfrm>
            <a:off x="3352800" y="1200150"/>
            <a:ext cx="2667000" cy="1011300"/>
          </a:xfrm>
          <a:prstGeom prst="rect">
            <a:avLst/>
          </a:prstGeom>
          <a:solidFill>
            <a:srgbClr val="4F81BD"/>
          </a:solidFill>
          <a:ln cap="flat" cmpd="sng" w="25400">
            <a:solidFill>
              <a:srgbClr val="000000"/>
            </a:solidFill>
            <a:prstDash val="solid"/>
            <a:round/>
            <a:headEnd len="sm" w="sm" type="none"/>
            <a:tailEnd len="sm" w="sm" type="none"/>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t/>
            </a:r>
            <a:endParaRPr sz="3350">
              <a:solidFill>
                <a:schemeClr val="dk1"/>
              </a:solidFill>
              <a:latin typeface="Times New Roman"/>
              <a:ea typeface="Times New Roman"/>
              <a:cs typeface="Times New Roman"/>
              <a:sym typeface="Times New Roman"/>
            </a:endParaRPr>
          </a:p>
          <a:p>
            <a:pPr indent="0" lvl="0" marL="502283" marR="0" rtl="0" algn="l">
              <a:lnSpc>
                <a:spcPct val="100000"/>
              </a:lnSpc>
              <a:spcBef>
                <a:spcPts val="0"/>
              </a:spcBef>
              <a:spcAft>
                <a:spcPts val="0"/>
              </a:spcAft>
              <a:buNone/>
            </a:pPr>
            <a:r>
              <a:rPr lang="en-GB" sz="3200">
                <a:solidFill>
                  <a:schemeClr val="dk1"/>
                </a:solidFill>
                <a:latin typeface="Arial"/>
                <a:ea typeface="Arial"/>
                <a:cs typeface="Arial"/>
                <a:sym typeface="Arial"/>
              </a:rPr>
              <a:t>Computer</a:t>
            </a:r>
            <a:endParaRPr sz="3200">
              <a:solidFill>
                <a:schemeClr val="dk1"/>
              </a:solidFill>
              <a:latin typeface="Arial"/>
              <a:ea typeface="Arial"/>
              <a:cs typeface="Arial"/>
              <a:sym typeface="Arial"/>
            </a:endParaRPr>
          </a:p>
        </p:txBody>
      </p:sp>
      <p:sp>
        <p:nvSpPr>
          <p:cNvPr id="182" name="Google Shape;182;p32"/>
          <p:cNvSpPr/>
          <p:nvPr/>
        </p:nvSpPr>
        <p:spPr>
          <a:xfrm>
            <a:off x="2438400" y="1495425"/>
            <a:ext cx="914400" cy="95250"/>
          </a:xfrm>
          <a:custGeom>
            <a:rect b="b" l="l" r="r" t="t"/>
            <a:pathLst>
              <a:path extrusionOk="0" h="127000" w="91440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32"/>
          <p:cNvSpPr/>
          <p:nvPr/>
        </p:nvSpPr>
        <p:spPr>
          <a:xfrm>
            <a:off x="2438400" y="2009775"/>
            <a:ext cx="914400" cy="95250"/>
          </a:xfrm>
          <a:custGeom>
            <a:rect b="b" l="l" r="r" t="t"/>
            <a:pathLst>
              <a:path extrusionOk="0" h="127000" w="91440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32"/>
          <p:cNvSpPr/>
          <p:nvPr/>
        </p:nvSpPr>
        <p:spPr>
          <a:xfrm>
            <a:off x="6019800" y="1666875"/>
            <a:ext cx="762000" cy="95250"/>
          </a:xfrm>
          <a:custGeom>
            <a:rect b="b" l="l" r="r" t="t"/>
            <a:pathLst>
              <a:path extrusionOk="0" h="127000" w="76200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32"/>
          <p:cNvSpPr txBox="1"/>
          <p:nvPr/>
        </p:nvSpPr>
        <p:spPr>
          <a:xfrm>
            <a:off x="457200" y="1138238"/>
            <a:ext cx="1771800" cy="1181400"/>
          </a:xfrm>
          <a:prstGeom prst="rect">
            <a:avLst/>
          </a:prstGeom>
          <a:noFill/>
          <a:ln>
            <a:noFill/>
          </a:ln>
        </p:spPr>
        <p:txBody>
          <a:bodyPr anchorCtr="0" anchor="t" bIns="0" lIns="0" spcFirstLastPara="1" rIns="0" wrap="square" tIns="12050">
            <a:spAutoFit/>
          </a:bodyPr>
          <a:lstStyle/>
          <a:p>
            <a:pPr indent="669925" lvl="0" marL="12700" marR="5080" rtl="0" algn="l">
              <a:lnSpc>
                <a:spcPct val="137400"/>
              </a:lnSpc>
              <a:spcBef>
                <a:spcPts val="0"/>
              </a:spcBef>
              <a:spcAft>
                <a:spcPts val="0"/>
              </a:spcAft>
              <a:buNone/>
            </a:pPr>
            <a:r>
              <a:rPr lang="en-GB" sz="3200">
                <a:solidFill>
                  <a:schemeClr val="dk1"/>
                </a:solidFill>
                <a:latin typeface="Arial"/>
                <a:ea typeface="Arial"/>
                <a:cs typeface="Arial"/>
                <a:sym typeface="Arial"/>
              </a:rPr>
              <a:t>Data  Program</a:t>
            </a:r>
            <a:endParaRPr sz="3200">
              <a:solidFill>
                <a:schemeClr val="dk1"/>
              </a:solidFill>
              <a:latin typeface="Arial"/>
              <a:ea typeface="Arial"/>
              <a:cs typeface="Arial"/>
              <a:sym typeface="Arial"/>
            </a:endParaRPr>
          </a:p>
        </p:txBody>
      </p:sp>
      <p:sp>
        <p:nvSpPr>
          <p:cNvPr id="186" name="Google Shape;186;p32"/>
          <p:cNvSpPr txBox="1"/>
          <p:nvPr/>
        </p:nvSpPr>
        <p:spPr>
          <a:xfrm>
            <a:off x="6781800" y="1590675"/>
            <a:ext cx="12903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3200">
                <a:solidFill>
                  <a:schemeClr val="dk1"/>
                </a:solidFill>
                <a:latin typeface="Arial"/>
                <a:ea typeface="Arial"/>
                <a:cs typeface="Arial"/>
                <a:sym typeface="Arial"/>
              </a:rPr>
              <a:t>Output</a:t>
            </a:r>
            <a:endParaRPr sz="3200">
              <a:solidFill>
                <a:schemeClr val="dk1"/>
              </a:solidFill>
              <a:latin typeface="Arial"/>
              <a:ea typeface="Arial"/>
              <a:cs typeface="Arial"/>
              <a:sym typeface="Arial"/>
            </a:endParaRPr>
          </a:p>
        </p:txBody>
      </p:sp>
      <p:sp>
        <p:nvSpPr>
          <p:cNvPr id="187" name="Google Shape;187;p32"/>
          <p:cNvSpPr txBox="1"/>
          <p:nvPr/>
        </p:nvSpPr>
        <p:spPr>
          <a:xfrm>
            <a:off x="3429000" y="3314700"/>
            <a:ext cx="2667000" cy="1011300"/>
          </a:xfrm>
          <a:prstGeom prst="rect">
            <a:avLst/>
          </a:prstGeom>
          <a:solidFill>
            <a:srgbClr val="4F81BD"/>
          </a:solidFill>
          <a:ln cap="flat" cmpd="sng" w="25400">
            <a:solidFill>
              <a:srgbClr val="000000"/>
            </a:solidFill>
            <a:prstDash val="solid"/>
            <a:round/>
            <a:headEnd len="sm" w="sm" type="none"/>
            <a:tailEnd len="sm" w="sm" type="none"/>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t/>
            </a:r>
            <a:endParaRPr sz="3350">
              <a:solidFill>
                <a:schemeClr val="dk1"/>
              </a:solidFill>
              <a:latin typeface="Times New Roman"/>
              <a:ea typeface="Times New Roman"/>
              <a:cs typeface="Times New Roman"/>
              <a:sym typeface="Times New Roman"/>
            </a:endParaRPr>
          </a:p>
          <a:p>
            <a:pPr indent="0" lvl="0" marL="502283" marR="0" rtl="0" algn="l">
              <a:lnSpc>
                <a:spcPct val="100000"/>
              </a:lnSpc>
              <a:spcBef>
                <a:spcPts val="0"/>
              </a:spcBef>
              <a:spcAft>
                <a:spcPts val="0"/>
              </a:spcAft>
              <a:buNone/>
            </a:pPr>
            <a:r>
              <a:rPr lang="en-GB" sz="3200">
                <a:solidFill>
                  <a:schemeClr val="dk1"/>
                </a:solidFill>
                <a:latin typeface="Arial"/>
                <a:ea typeface="Arial"/>
                <a:cs typeface="Arial"/>
                <a:sym typeface="Arial"/>
              </a:rPr>
              <a:t>Computer</a:t>
            </a:r>
            <a:endParaRPr sz="3200">
              <a:solidFill>
                <a:schemeClr val="dk1"/>
              </a:solidFill>
              <a:latin typeface="Arial"/>
              <a:ea typeface="Arial"/>
              <a:cs typeface="Arial"/>
              <a:sym typeface="Arial"/>
            </a:endParaRPr>
          </a:p>
        </p:txBody>
      </p:sp>
      <p:sp>
        <p:nvSpPr>
          <p:cNvPr id="188" name="Google Shape;188;p32"/>
          <p:cNvSpPr/>
          <p:nvPr/>
        </p:nvSpPr>
        <p:spPr>
          <a:xfrm>
            <a:off x="2514600" y="3609975"/>
            <a:ext cx="914400" cy="95250"/>
          </a:xfrm>
          <a:custGeom>
            <a:rect b="b" l="l" r="r" t="t"/>
            <a:pathLst>
              <a:path extrusionOk="0" h="127000" w="91440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32"/>
          <p:cNvSpPr/>
          <p:nvPr/>
        </p:nvSpPr>
        <p:spPr>
          <a:xfrm>
            <a:off x="2514600" y="4124325"/>
            <a:ext cx="914400" cy="95250"/>
          </a:xfrm>
          <a:custGeom>
            <a:rect b="b" l="l" r="r" t="t"/>
            <a:pathLst>
              <a:path extrusionOk="0" h="127000" w="91440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32"/>
          <p:cNvSpPr/>
          <p:nvPr/>
        </p:nvSpPr>
        <p:spPr>
          <a:xfrm>
            <a:off x="6096000" y="3781425"/>
            <a:ext cx="762000" cy="95250"/>
          </a:xfrm>
          <a:custGeom>
            <a:rect b="b" l="l" r="r" t="t"/>
            <a:pathLst>
              <a:path extrusionOk="0" h="127000" w="76200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32"/>
          <p:cNvSpPr txBox="1"/>
          <p:nvPr/>
        </p:nvSpPr>
        <p:spPr>
          <a:xfrm>
            <a:off x="609600" y="3225165"/>
            <a:ext cx="1747500" cy="1259100"/>
          </a:xfrm>
          <a:prstGeom prst="rect">
            <a:avLst/>
          </a:prstGeom>
          <a:noFill/>
          <a:ln>
            <a:noFill/>
          </a:ln>
        </p:spPr>
        <p:txBody>
          <a:bodyPr anchorCtr="0" anchor="t" bIns="0" lIns="0" spcFirstLastPara="1" rIns="0" wrap="square" tIns="12700">
            <a:spAutoFit/>
          </a:bodyPr>
          <a:lstStyle/>
          <a:p>
            <a:pPr indent="365125" lvl="0" marL="12700" marR="5080" rtl="0" algn="l">
              <a:lnSpc>
                <a:spcPct val="153000"/>
              </a:lnSpc>
              <a:spcBef>
                <a:spcPts val="0"/>
              </a:spcBef>
              <a:spcAft>
                <a:spcPts val="0"/>
              </a:spcAft>
              <a:buNone/>
            </a:pPr>
            <a:r>
              <a:rPr lang="en-GB" sz="3200">
                <a:solidFill>
                  <a:schemeClr val="dk1"/>
                </a:solidFill>
                <a:latin typeface="Arial"/>
                <a:ea typeface="Arial"/>
                <a:cs typeface="Arial"/>
                <a:sym typeface="Arial"/>
              </a:rPr>
              <a:t>Data  Output</a:t>
            </a:r>
            <a:endParaRPr sz="3200">
              <a:solidFill>
                <a:schemeClr val="dk1"/>
              </a:solidFill>
              <a:latin typeface="Arial"/>
              <a:ea typeface="Arial"/>
              <a:cs typeface="Arial"/>
              <a:sym typeface="Arial"/>
            </a:endParaRPr>
          </a:p>
        </p:txBody>
      </p:sp>
      <p:sp>
        <p:nvSpPr>
          <p:cNvPr id="192" name="Google Shape;192;p32"/>
          <p:cNvSpPr txBox="1"/>
          <p:nvPr/>
        </p:nvSpPr>
        <p:spPr>
          <a:xfrm>
            <a:off x="6781800" y="3609975"/>
            <a:ext cx="15843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3200">
                <a:solidFill>
                  <a:schemeClr val="dk1"/>
                </a:solidFill>
                <a:latin typeface="Arial"/>
                <a:ea typeface="Arial"/>
                <a:cs typeface="Arial"/>
                <a:sym typeface="Arial"/>
              </a:rPr>
              <a:t>Program</a:t>
            </a:r>
            <a:endParaRPr/>
          </a:p>
        </p:txBody>
      </p:sp>
      <p:sp>
        <p:nvSpPr>
          <p:cNvPr id="193" name="Google Shape;193;p32"/>
          <p:cNvSpPr txBox="1"/>
          <p:nvPr/>
        </p:nvSpPr>
        <p:spPr>
          <a:xfrm>
            <a:off x="78739" y="4927133"/>
            <a:ext cx="21063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Pedro Domingos</a:t>
            </a:r>
            <a:endParaRPr sz="1400">
              <a:solidFill>
                <a:schemeClr val="dk1"/>
              </a:solidFill>
              <a:latin typeface="Arial"/>
              <a:ea typeface="Arial"/>
              <a:cs typeface="Arial"/>
              <a:sym typeface="Arial"/>
            </a:endParaRPr>
          </a:p>
        </p:txBody>
      </p:sp>
      <p:sp>
        <p:nvSpPr>
          <p:cNvPr id="194" name="Google Shape;194;p32"/>
          <p:cNvSpPr txBox="1"/>
          <p:nvPr/>
        </p:nvSpPr>
        <p:spPr>
          <a:xfrm>
            <a:off x="8503602" y="481655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a:t>
            </a:r>
            <a:endParaRPr sz="12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750627" y="80963"/>
            <a:ext cx="8393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700"/>
              <a:t>When Do We Use Machine Learning?</a:t>
            </a:r>
            <a:endParaRPr sz="3700"/>
          </a:p>
        </p:txBody>
      </p:sp>
      <p:sp>
        <p:nvSpPr>
          <p:cNvPr id="200" name="Google Shape;200;p33"/>
          <p:cNvSpPr txBox="1"/>
          <p:nvPr/>
        </p:nvSpPr>
        <p:spPr>
          <a:xfrm>
            <a:off x="750627" y="994580"/>
            <a:ext cx="7489800" cy="1371900"/>
          </a:xfrm>
          <a:prstGeom prst="rect">
            <a:avLst/>
          </a:prstGeom>
          <a:noFill/>
          <a:ln>
            <a:noFill/>
          </a:ln>
        </p:spPr>
        <p:txBody>
          <a:bodyPr anchorCtr="0" anchor="t" bIns="0" lIns="0" spcFirstLastPara="1" rIns="0" wrap="square" tIns="62850">
            <a:spAutoFit/>
          </a:bodyPr>
          <a:lstStyle/>
          <a:p>
            <a:pPr indent="0" lvl="0" marL="12700" marR="0" rtl="0" algn="l">
              <a:lnSpc>
                <a:spcPct val="100000"/>
              </a:lnSpc>
              <a:spcBef>
                <a:spcPts val="0"/>
              </a:spcBef>
              <a:spcAft>
                <a:spcPts val="0"/>
              </a:spcAft>
              <a:buNone/>
            </a:pPr>
            <a:r>
              <a:rPr lang="en-GB" sz="1500">
                <a:solidFill>
                  <a:schemeClr val="dk1"/>
                </a:solidFill>
                <a:latin typeface="Arial"/>
                <a:ea typeface="Arial"/>
                <a:cs typeface="Arial"/>
                <a:sym typeface="Arial"/>
              </a:rPr>
              <a:t>ML is used when:</a:t>
            </a:r>
            <a:endParaRPr sz="1500">
              <a:solidFill>
                <a:schemeClr val="dk1"/>
              </a:solidFill>
              <a:latin typeface="Arial"/>
              <a:ea typeface="Arial"/>
              <a:cs typeface="Arial"/>
              <a:sym typeface="Arial"/>
            </a:endParaRPr>
          </a:p>
          <a:p>
            <a:pPr indent="-323850" lvl="0" marL="355600" marR="0" rtl="0" algn="l">
              <a:lnSpc>
                <a:spcPct val="100000"/>
              </a:lnSpc>
              <a:spcBef>
                <a:spcPts val="340"/>
              </a:spcBef>
              <a:spcAft>
                <a:spcPts val="0"/>
              </a:spcAft>
              <a:buClr>
                <a:schemeClr val="dk1"/>
              </a:buClr>
              <a:buSzPts val="1500"/>
              <a:buFont typeface="Arial"/>
              <a:buChar char="•"/>
            </a:pPr>
            <a:r>
              <a:rPr lang="en-GB" sz="1500">
                <a:solidFill>
                  <a:schemeClr val="dk1"/>
                </a:solidFill>
                <a:latin typeface="Arial"/>
                <a:ea typeface="Arial"/>
                <a:cs typeface="Arial"/>
                <a:sym typeface="Arial"/>
              </a:rPr>
              <a:t>Human expertise does not exist (navigating on Mars)</a:t>
            </a:r>
            <a:endParaRPr sz="1500">
              <a:solidFill>
                <a:schemeClr val="dk1"/>
              </a:solidFill>
              <a:latin typeface="Arial"/>
              <a:ea typeface="Arial"/>
              <a:cs typeface="Arial"/>
              <a:sym typeface="Arial"/>
            </a:endParaRPr>
          </a:p>
          <a:p>
            <a:pPr indent="-323850" lvl="0" marL="355600" marR="0" rtl="0" algn="l">
              <a:lnSpc>
                <a:spcPct val="100000"/>
              </a:lnSpc>
              <a:spcBef>
                <a:spcPts val="220"/>
              </a:spcBef>
              <a:spcAft>
                <a:spcPts val="0"/>
              </a:spcAft>
              <a:buClr>
                <a:schemeClr val="dk1"/>
              </a:buClr>
              <a:buSzPts val="1500"/>
              <a:buFont typeface="Arial"/>
              <a:buChar char="•"/>
            </a:pPr>
            <a:r>
              <a:rPr lang="en-GB" sz="1500">
                <a:solidFill>
                  <a:schemeClr val="dk1"/>
                </a:solidFill>
                <a:latin typeface="Arial"/>
                <a:ea typeface="Arial"/>
                <a:cs typeface="Arial"/>
                <a:sym typeface="Arial"/>
              </a:rPr>
              <a:t>Humans can’t explain their expertise (speech recognition)</a:t>
            </a:r>
            <a:endParaRPr sz="1500">
              <a:solidFill>
                <a:schemeClr val="dk1"/>
              </a:solidFill>
              <a:latin typeface="Arial"/>
              <a:ea typeface="Arial"/>
              <a:cs typeface="Arial"/>
              <a:sym typeface="Arial"/>
            </a:endParaRPr>
          </a:p>
          <a:p>
            <a:pPr indent="-323850" lvl="0" marL="355600" marR="0" rtl="0" algn="l">
              <a:lnSpc>
                <a:spcPct val="100000"/>
              </a:lnSpc>
              <a:spcBef>
                <a:spcPts val="320"/>
              </a:spcBef>
              <a:spcAft>
                <a:spcPts val="0"/>
              </a:spcAft>
              <a:buClr>
                <a:schemeClr val="dk1"/>
              </a:buClr>
              <a:buSzPts val="1500"/>
              <a:buFont typeface="Arial"/>
              <a:buChar char="•"/>
            </a:pPr>
            <a:r>
              <a:rPr lang="en-GB" sz="1500">
                <a:solidFill>
                  <a:schemeClr val="dk1"/>
                </a:solidFill>
                <a:latin typeface="Arial"/>
                <a:ea typeface="Arial"/>
                <a:cs typeface="Arial"/>
                <a:sym typeface="Arial"/>
              </a:rPr>
              <a:t>Models must be customized (personalized medicine)</a:t>
            </a:r>
            <a:endParaRPr sz="1500">
              <a:solidFill>
                <a:schemeClr val="dk1"/>
              </a:solidFill>
              <a:latin typeface="Arial"/>
              <a:ea typeface="Arial"/>
              <a:cs typeface="Arial"/>
              <a:sym typeface="Arial"/>
            </a:endParaRPr>
          </a:p>
          <a:p>
            <a:pPr indent="-323850" lvl="0" marL="355600" marR="0" rtl="0" algn="l">
              <a:lnSpc>
                <a:spcPct val="100000"/>
              </a:lnSpc>
              <a:spcBef>
                <a:spcPts val="320"/>
              </a:spcBef>
              <a:spcAft>
                <a:spcPts val="0"/>
              </a:spcAft>
              <a:buClr>
                <a:schemeClr val="dk1"/>
              </a:buClr>
              <a:buSzPts val="1500"/>
              <a:buFont typeface="Arial"/>
              <a:buChar char="•"/>
            </a:pPr>
            <a:r>
              <a:rPr lang="en-GB" sz="1500">
                <a:solidFill>
                  <a:schemeClr val="dk1"/>
                </a:solidFill>
                <a:latin typeface="Arial"/>
                <a:ea typeface="Arial"/>
                <a:cs typeface="Arial"/>
                <a:sym typeface="Arial"/>
              </a:rPr>
              <a:t>Models are based on huge amounts of data (genomics)</a:t>
            </a:r>
            <a:endParaRPr sz="1500">
              <a:solidFill>
                <a:schemeClr val="dk1"/>
              </a:solidFill>
              <a:latin typeface="Arial"/>
              <a:ea typeface="Arial"/>
              <a:cs typeface="Arial"/>
              <a:sym typeface="Arial"/>
            </a:endParaRPr>
          </a:p>
        </p:txBody>
      </p:sp>
      <p:sp>
        <p:nvSpPr>
          <p:cNvPr id="201" name="Google Shape;201;p33"/>
          <p:cNvSpPr txBox="1"/>
          <p:nvPr/>
        </p:nvSpPr>
        <p:spPr>
          <a:xfrm>
            <a:off x="78739" y="4092257"/>
            <a:ext cx="6566400" cy="1107000"/>
          </a:xfrm>
          <a:prstGeom prst="rect">
            <a:avLst/>
          </a:prstGeom>
          <a:noFill/>
          <a:ln>
            <a:noFill/>
          </a:ln>
        </p:spPr>
        <p:txBody>
          <a:bodyPr anchorCtr="0" anchor="t" bIns="0" lIns="0" spcFirstLastPara="1" rIns="0" wrap="square" tIns="62850">
            <a:spAutoFit/>
          </a:bodyPr>
          <a:lstStyle/>
          <a:p>
            <a:pPr indent="0" lvl="0" marL="469900" marR="0" rtl="0" algn="l">
              <a:lnSpc>
                <a:spcPct val="100000"/>
              </a:lnSpc>
              <a:spcBef>
                <a:spcPts val="0"/>
              </a:spcBef>
              <a:spcAft>
                <a:spcPts val="0"/>
              </a:spcAft>
              <a:buNone/>
            </a:pPr>
            <a:r>
              <a:rPr lang="en-GB" sz="1800">
                <a:solidFill>
                  <a:schemeClr val="dk1"/>
                </a:solidFill>
                <a:latin typeface="Arial"/>
                <a:ea typeface="Arial"/>
                <a:cs typeface="Arial"/>
                <a:sym typeface="Arial"/>
              </a:rPr>
              <a:t>Learning isn’t always useful:</a:t>
            </a:r>
            <a:endParaRPr sz="1800">
              <a:solidFill>
                <a:schemeClr val="dk1"/>
              </a:solidFill>
              <a:latin typeface="Arial"/>
              <a:ea typeface="Arial"/>
              <a:cs typeface="Arial"/>
              <a:sym typeface="Arial"/>
            </a:endParaRPr>
          </a:p>
          <a:p>
            <a:pPr indent="-342900" lvl="0" marL="812800" marR="0" rtl="0" algn="l">
              <a:lnSpc>
                <a:spcPct val="100000"/>
              </a:lnSpc>
              <a:spcBef>
                <a:spcPts val="340"/>
              </a:spcBef>
              <a:spcAft>
                <a:spcPts val="0"/>
              </a:spcAft>
              <a:buClr>
                <a:schemeClr val="dk1"/>
              </a:buClr>
              <a:buSzPts val="1800"/>
              <a:buFont typeface="Arial"/>
              <a:buChar char="•"/>
            </a:pPr>
            <a:r>
              <a:rPr lang="en-GB" sz="1800">
                <a:solidFill>
                  <a:schemeClr val="dk1"/>
                </a:solidFill>
                <a:latin typeface="Arial"/>
                <a:ea typeface="Arial"/>
                <a:cs typeface="Arial"/>
                <a:sym typeface="Arial"/>
              </a:rPr>
              <a:t>There is no need to “learn” to calculate payroll</a:t>
            </a:r>
            <a:endParaRPr sz="1800">
              <a:solidFill>
                <a:schemeClr val="dk1"/>
              </a:solidFill>
              <a:latin typeface="Arial"/>
              <a:ea typeface="Arial"/>
              <a:cs typeface="Arial"/>
              <a:sym typeface="Arial"/>
            </a:endParaRPr>
          </a:p>
          <a:p>
            <a:pPr indent="0" lvl="0" marL="12700" marR="0" rtl="0" algn="l">
              <a:lnSpc>
                <a:spcPct val="100000"/>
              </a:lnSpc>
              <a:spcBef>
                <a:spcPts val="1795"/>
              </a:spcBef>
              <a:spcAft>
                <a:spcPts val="0"/>
              </a:spcAft>
              <a:buNone/>
            </a:pPr>
            <a:r>
              <a:rPr lang="en-GB" sz="1400">
                <a:solidFill>
                  <a:schemeClr val="dk1"/>
                </a:solidFill>
                <a:latin typeface="Arial"/>
                <a:ea typeface="Arial"/>
                <a:cs typeface="Arial"/>
                <a:sym typeface="Arial"/>
              </a:rPr>
              <a:t>Based on slide by E. Alpaydin</a:t>
            </a:r>
            <a:endParaRPr sz="1400">
              <a:solidFill>
                <a:schemeClr val="dk1"/>
              </a:solidFill>
              <a:latin typeface="Arial"/>
              <a:ea typeface="Arial"/>
              <a:cs typeface="Arial"/>
              <a:sym typeface="Arial"/>
            </a:endParaRPr>
          </a:p>
        </p:txBody>
      </p:sp>
      <p:sp>
        <p:nvSpPr>
          <p:cNvPr id="202" name="Google Shape;202;p33"/>
          <p:cNvSpPr/>
          <p:nvPr/>
        </p:nvSpPr>
        <p:spPr>
          <a:xfrm>
            <a:off x="457200" y="2468718"/>
            <a:ext cx="2082600" cy="125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33"/>
          <p:cNvSpPr/>
          <p:nvPr/>
        </p:nvSpPr>
        <p:spPr>
          <a:xfrm>
            <a:off x="2702204" y="2468718"/>
            <a:ext cx="2001300" cy="1250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33"/>
          <p:cNvSpPr/>
          <p:nvPr/>
        </p:nvSpPr>
        <p:spPr>
          <a:xfrm>
            <a:off x="4865890" y="2465936"/>
            <a:ext cx="1973400" cy="1253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3"/>
          <p:cNvSpPr/>
          <p:nvPr/>
        </p:nvSpPr>
        <p:spPr>
          <a:xfrm>
            <a:off x="7001891" y="2468718"/>
            <a:ext cx="1830000" cy="1250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33"/>
          <p:cNvSpPr txBox="1"/>
          <p:nvPr/>
        </p:nvSpPr>
        <p:spPr>
          <a:xfrm>
            <a:off x="8503602" y="4816554"/>
            <a:ext cx="102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5</a:t>
            </a:r>
            <a:endParaRPr sz="12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0292" y="156924"/>
            <a:ext cx="8833800" cy="382200"/>
          </a:xfrm>
          <a:prstGeom prst="rect">
            <a:avLst/>
          </a:prstGeom>
          <a:noFill/>
          <a:ln>
            <a:noFill/>
          </a:ln>
        </p:spPr>
        <p:txBody>
          <a:bodyPr anchorCtr="0" anchor="t" bIns="0" lIns="0" spcFirstLastPara="1" rIns="0" wrap="square" tIns="12700">
            <a:spAutoFit/>
          </a:bodyPr>
          <a:lstStyle/>
          <a:p>
            <a:pPr indent="-1597660" lvl="0" marL="1609725" marR="5080" rtl="0" algn="l">
              <a:lnSpc>
                <a:spcPct val="113100"/>
              </a:lnSpc>
              <a:spcBef>
                <a:spcPts val="0"/>
              </a:spcBef>
              <a:spcAft>
                <a:spcPts val="0"/>
              </a:spcAft>
              <a:buNone/>
            </a:pPr>
            <a:r>
              <a:rPr lang="en-GB" sz="2400"/>
              <a:t>A classic example :  It is very hard to say what makes  2</a:t>
            </a:r>
            <a:endParaRPr sz="4000"/>
          </a:p>
        </p:txBody>
      </p:sp>
      <p:grpSp>
        <p:nvGrpSpPr>
          <p:cNvPr id="212" name="Google Shape;212;p34"/>
          <p:cNvGrpSpPr/>
          <p:nvPr/>
        </p:nvGrpSpPr>
        <p:grpSpPr>
          <a:xfrm>
            <a:off x="792162" y="1170786"/>
            <a:ext cx="7317921" cy="3749400"/>
            <a:chOff x="792162" y="1561048"/>
            <a:chExt cx="7317921" cy="4999200"/>
          </a:xfrm>
        </p:grpSpPr>
        <p:sp>
          <p:nvSpPr>
            <p:cNvPr id="213" name="Google Shape;213;p34"/>
            <p:cNvSpPr/>
            <p:nvPr/>
          </p:nvSpPr>
          <p:spPr>
            <a:xfrm>
              <a:off x="1005783" y="1561048"/>
              <a:ext cx="7104300" cy="499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34"/>
            <p:cNvSpPr/>
            <p:nvPr/>
          </p:nvSpPr>
          <p:spPr>
            <a:xfrm>
              <a:off x="792162" y="2565400"/>
              <a:ext cx="5219700" cy="827404"/>
            </a:xfrm>
            <a:custGeom>
              <a:rect b="b" l="l" r="r" t="t"/>
              <a:pathLst>
                <a:path extrusionOk="0" h="827404" w="5219700">
                  <a:moveTo>
                    <a:pt x="0" y="0"/>
                  </a:moveTo>
                  <a:lnTo>
                    <a:pt x="5219702" y="0"/>
                  </a:lnTo>
                  <a:lnTo>
                    <a:pt x="5219702" y="827088"/>
                  </a:lnTo>
                  <a:lnTo>
                    <a:pt x="0" y="827088"/>
                  </a:lnTo>
                  <a:lnTo>
                    <a:pt x="0" y="0"/>
                  </a:lnTo>
                  <a:close/>
                </a:path>
              </a:pathLst>
            </a:custGeom>
            <a:noFill/>
            <a:ln cap="flat" cmpd="sng" w="19050">
              <a:solidFill>
                <a:srgbClr val="00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4"/>
            <p:cNvSpPr/>
            <p:nvPr/>
          </p:nvSpPr>
          <p:spPr>
            <a:xfrm>
              <a:off x="6731000" y="2565400"/>
              <a:ext cx="720725" cy="827404"/>
            </a:xfrm>
            <a:custGeom>
              <a:rect b="b" l="l" r="r" t="t"/>
              <a:pathLst>
                <a:path extrusionOk="0" h="827404" w="720725">
                  <a:moveTo>
                    <a:pt x="0" y="0"/>
                  </a:moveTo>
                  <a:lnTo>
                    <a:pt x="720725" y="0"/>
                  </a:lnTo>
                  <a:lnTo>
                    <a:pt x="720725" y="827088"/>
                  </a:lnTo>
                  <a:lnTo>
                    <a:pt x="0" y="827088"/>
                  </a:lnTo>
                  <a:lnTo>
                    <a:pt x="0" y="0"/>
                  </a:lnTo>
                  <a:close/>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4"/>
            <p:cNvSpPr/>
            <p:nvPr/>
          </p:nvSpPr>
          <p:spPr>
            <a:xfrm>
              <a:off x="2339975" y="4762499"/>
              <a:ext cx="1368425" cy="827404"/>
            </a:xfrm>
            <a:custGeom>
              <a:rect b="b" l="l" r="r" t="t"/>
              <a:pathLst>
                <a:path extrusionOk="0" h="827404" w="1368425">
                  <a:moveTo>
                    <a:pt x="0" y="0"/>
                  </a:moveTo>
                  <a:lnTo>
                    <a:pt x="1368430" y="0"/>
                  </a:lnTo>
                  <a:lnTo>
                    <a:pt x="1368430" y="827088"/>
                  </a:lnTo>
                  <a:lnTo>
                    <a:pt x="0" y="827088"/>
                  </a:lnTo>
                  <a:lnTo>
                    <a:pt x="0" y="0"/>
                  </a:lnTo>
                  <a:close/>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4"/>
            <p:cNvSpPr/>
            <p:nvPr/>
          </p:nvSpPr>
          <p:spPr>
            <a:xfrm>
              <a:off x="827087" y="3681412"/>
              <a:ext cx="720725" cy="827404"/>
            </a:xfrm>
            <a:custGeom>
              <a:rect b="b" l="l" r="r" t="t"/>
              <a:pathLst>
                <a:path extrusionOk="0" h="827404" w="720725">
                  <a:moveTo>
                    <a:pt x="0" y="0"/>
                  </a:moveTo>
                  <a:lnTo>
                    <a:pt x="720725" y="0"/>
                  </a:lnTo>
                  <a:lnTo>
                    <a:pt x="720725" y="827087"/>
                  </a:lnTo>
                  <a:lnTo>
                    <a:pt x="0" y="827087"/>
                  </a:lnTo>
                  <a:lnTo>
                    <a:pt x="0" y="0"/>
                  </a:lnTo>
                  <a:close/>
                </a:path>
              </a:pathLst>
            </a:custGeom>
            <a:no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8" name="Google Shape;218;p34"/>
          <p:cNvSpPr txBox="1"/>
          <p:nvPr/>
        </p:nvSpPr>
        <p:spPr>
          <a:xfrm>
            <a:off x="8478202" y="4822023"/>
            <a:ext cx="153600" cy="189900"/>
          </a:xfrm>
          <a:prstGeom prst="rect">
            <a:avLst/>
          </a:prstGeom>
          <a:noFill/>
          <a:ln>
            <a:noFill/>
          </a:ln>
        </p:spPr>
        <p:txBody>
          <a:bodyPr anchorCtr="0" anchor="t" bIns="0" lIns="0" spcFirstLastPara="1" rIns="0" wrap="square" tIns="5075">
            <a:spAutoFit/>
          </a:bodyPr>
          <a:lstStyle/>
          <a:p>
            <a:pPr indent="0" lvl="0" marL="38100" marR="0" rtl="0" algn="l">
              <a:lnSpc>
                <a:spcPct val="100000"/>
              </a:lnSpc>
              <a:spcBef>
                <a:spcPts val="0"/>
              </a:spcBef>
              <a:spcAft>
                <a:spcPts val="0"/>
              </a:spcAft>
              <a:buNone/>
            </a:pPr>
            <a:r>
              <a:rPr lang="en-GB" sz="1200">
                <a:solidFill>
                  <a:srgbClr val="898989"/>
                </a:solidFill>
                <a:latin typeface="Arial"/>
                <a:ea typeface="Arial"/>
                <a:cs typeface="Arial"/>
                <a:sym typeface="Arial"/>
              </a:rPr>
              <a:t>6</a:t>
            </a:r>
            <a:endParaRPr sz="1200">
              <a:solidFill>
                <a:schemeClr val="dk1"/>
              </a:solidFill>
              <a:latin typeface="Arial"/>
              <a:ea typeface="Arial"/>
              <a:cs typeface="Arial"/>
              <a:sym typeface="Arial"/>
            </a:endParaRPr>
          </a:p>
        </p:txBody>
      </p:sp>
      <p:sp>
        <p:nvSpPr>
          <p:cNvPr id="219" name="Google Shape;219;p34"/>
          <p:cNvSpPr txBox="1"/>
          <p:nvPr/>
        </p:nvSpPr>
        <p:spPr>
          <a:xfrm>
            <a:off x="78739" y="4934288"/>
            <a:ext cx="20778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Geoffrey Hinton</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sp>
        <p:nvSpPr>
          <p:cNvPr id="224" name="Google Shape;224;p35"/>
          <p:cNvSpPr txBox="1"/>
          <p:nvPr/>
        </p:nvSpPr>
        <p:spPr>
          <a:xfrm>
            <a:off x="8478202" y="4822023"/>
            <a:ext cx="153600" cy="189900"/>
          </a:xfrm>
          <a:prstGeom prst="rect">
            <a:avLst/>
          </a:prstGeom>
          <a:noFill/>
          <a:ln>
            <a:noFill/>
          </a:ln>
        </p:spPr>
        <p:txBody>
          <a:bodyPr anchorCtr="0" anchor="t" bIns="0" lIns="0" spcFirstLastPara="1" rIns="0" wrap="square" tIns="5075">
            <a:spAutoFit/>
          </a:bodyPr>
          <a:lstStyle/>
          <a:p>
            <a:pPr indent="0" lvl="0" marL="38100" marR="0" rtl="0" algn="l">
              <a:lnSpc>
                <a:spcPct val="100000"/>
              </a:lnSpc>
              <a:spcBef>
                <a:spcPts val="0"/>
              </a:spcBef>
              <a:spcAft>
                <a:spcPts val="0"/>
              </a:spcAft>
              <a:buNone/>
            </a:pPr>
            <a:r>
              <a:rPr lang="en-GB" sz="1200">
                <a:solidFill>
                  <a:srgbClr val="898989"/>
                </a:solidFill>
                <a:latin typeface="Arial"/>
                <a:ea typeface="Arial"/>
                <a:cs typeface="Arial"/>
                <a:sym typeface="Arial"/>
              </a:rPr>
              <a:t>7</a:t>
            </a:r>
            <a:endParaRPr sz="1200">
              <a:solidFill>
                <a:schemeClr val="dk1"/>
              </a:solidFill>
              <a:latin typeface="Arial"/>
              <a:ea typeface="Arial"/>
              <a:cs typeface="Arial"/>
              <a:sym typeface="Arial"/>
            </a:endParaRPr>
          </a:p>
        </p:txBody>
      </p:sp>
      <p:sp>
        <p:nvSpPr>
          <p:cNvPr id="225" name="Google Shape;225;p35"/>
          <p:cNvSpPr txBox="1"/>
          <p:nvPr/>
        </p:nvSpPr>
        <p:spPr>
          <a:xfrm>
            <a:off x="78739" y="4934288"/>
            <a:ext cx="20778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Geoffrey Hinton</a:t>
            </a:r>
            <a:endParaRPr sz="1400">
              <a:solidFill>
                <a:schemeClr val="dk1"/>
              </a:solidFill>
              <a:latin typeface="Arial"/>
              <a:ea typeface="Arial"/>
              <a:cs typeface="Arial"/>
              <a:sym typeface="Arial"/>
            </a:endParaRPr>
          </a:p>
        </p:txBody>
      </p:sp>
      <p:sp>
        <p:nvSpPr>
          <p:cNvPr id="226" name="Google Shape;226;p35"/>
          <p:cNvSpPr txBox="1"/>
          <p:nvPr>
            <p:ph type="title"/>
          </p:nvPr>
        </p:nvSpPr>
        <p:spPr>
          <a:xfrm>
            <a:off x="1016476" y="81915"/>
            <a:ext cx="7111500" cy="525900"/>
          </a:xfrm>
          <a:prstGeom prst="rect">
            <a:avLst/>
          </a:prstGeom>
          <a:noFill/>
          <a:ln>
            <a:noFill/>
          </a:ln>
        </p:spPr>
        <p:txBody>
          <a:bodyPr anchorCtr="0" anchor="t" bIns="0" lIns="0" spcFirstLastPara="1" rIns="0" wrap="square" tIns="33000">
            <a:spAutoFit/>
          </a:bodyPr>
          <a:lstStyle/>
          <a:p>
            <a:pPr indent="-573405" lvl="0" marL="585470" marR="5080" rtl="0" algn="l">
              <a:lnSpc>
                <a:spcPct val="118750"/>
              </a:lnSpc>
              <a:spcBef>
                <a:spcPts val="0"/>
              </a:spcBef>
              <a:spcAft>
                <a:spcPts val="0"/>
              </a:spcAft>
              <a:buNone/>
            </a:pPr>
            <a:r>
              <a:rPr lang="en-GB" sz="3200"/>
              <a:t>Some more examples of Task</a:t>
            </a:r>
            <a:endParaRPr sz="3200"/>
          </a:p>
        </p:txBody>
      </p:sp>
      <p:sp>
        <p:nvSpPr>
          <p:cNvPr id="227" name="Google Shape;227;p35"/>
          <p:cNvSpPr txBox="1"/>
          <p:nvPr>
            <p:ph idx="1" type="body"/>
          </p:nvPr>
        </p:nvSpPr>
        <p:spPr>
          <a:xfrm>
            <a:off x="321309" y="1044257"/>
            <a:ext cx="8501400" cy="3167700"/>
          </a:xfrm>
          <a:prstGeom prst="rect">
            <a:avLst/>
          </a:prstGeom>
          <a:noFill/>
          <a:ln>
            <a:noFill/>
          </a:ln>
        </p:spPr>
        <p:txBody>
          <a:bodyPr anchorCtr="0" anchor="t" bIns="0" lIns="0" spcFirstLastPara="1" rIns="0" wrap="square" tIns="62850">
            <a:spAutoFit/>
          </a:bodyPr>
          <a:lstStyle/>
          <a:p>
            <a:pPr indent="-266700" lvl="0" marL="570230" rtl="0" algn="l">
              <a:lnSpc>
                <a:spcPct val="100000"/>
              </a:lnSpc>
              <a:spcBef>
                <a:spcPts val="0"/>
              </a:spcBef>
              <a:spcAft>
                <a:spcPts val="0"/>
              </a:spcAft>
              <a:buClr>
                <a:schemeClr val="dk1"/>
              </a:buClr>
              <a:buSzPts val="1600"/>
              <a:buFont typeface="Arial"/>
              <a:buChar char="•"/>
            </a:pPr>
            <a:r>
              <a:rPr lang="en-GB" sz="1600"/>
              <a:t>Recognizing patterns:</a:t>
            </a:r>
            <a:endParaRPr sz="1600"/>
          </a:p>
          <a:p>
            <a:pPr indent="-234950" lvl="1" marL="970280" rtl="0" algn="l">
              <a:lnSpc>
                <a:spcPct val="100000"/>
              </a:lnSpc>
              <a:spcBef>
                <a:spcPts val="340"/>
              </a:spcBef>
              <a:spcAft>
                <a:spcPts val="0"/>
              </a:spcAft>
              <a:buClr>
                <a:srgbClr val="4F81BD"/>
              </a:buClr>
              <a:buSzPts val="1600"/>
              <a:buFont typeface="Arial"/>
              <a:buChar char="–"/>
            </a:pPr>
            <a:r>
              <a:rPr lang="en-GB" sz="1600">
                <a:solidFill>
                  <a:srgbClr val="4F81BD"/>
                </a:solidFill>
                <a:latin typeface="Arial"/>
                <a:ea typeface="Arial"/>
                <a:cs typeface="Arial"/>
                <a:sym typeface="Arial"/>
              </a:rPr>
              <a:t>Facial identities or facial expressions</a:t>
            </a:r>
            <a:endParaRPr sz="1600">
              <a:latin typeface="Arial"/>
              <a:ea typeface="Arial"/>
              <a:cs typeface="Arial"/>
              <a:sym typeface="Arial"/>
            </a:endParaRPr>
          </a:p>
          <a:p>
            <a:pPr indent="-234950" lvl="1" marL="970280" rtl="0" algn="l">
              <a:lnSpc>
                <a:spcPct val="100000"/>
              </a:lnSpc>
              <a:spcBef>
                <a:spcPts val="220"/>
              </a:spcBef>
              <a:spcAft>
                <a:spcPts val="0"/>
              </a:spcAft>
              <a:buClr>
                <a:srgbClr val="4F81BD"/>
              </a:buClr>
              <a:buSzPts val="1600"/>
              <a:buFont typeface="Arial"/>
              <a:buChar char="–"/>
            </a:pPr>
            <a:r>
              <a:rPr lang="en-GB" sz="1600">
                <a:solidFill>
                  <a:srgbClr val="4F81BD"/>
                </a:solidFill>
                <a:latin typeface="Arial"/>
                <a:ea typeface="Arial"/>
                <a:cs typeface="Arial"/>
                <a:sym typeface="Arial"/>
              </a:rPr>
              <a:t>Handwritten or spoken words</a:t>
            </a:r>
            <a:endParaRPr sz="1600">
              <a:latin typeface="Arial"/>
              <a:ea typeface="Arial"/>
              <a:cs typeface="Arial"/>
              <a:sym typeface="Arial"/>
            </a:endParaRPr>
          </a:p>
          <a:p>
            <a:pPr indent="-234950" lvl="1" marL="970280" rtl="0" algn="l">
              <a:lnSpc>
                <a:spcPct val="100000"/>
              </a:lnSpc>
              <a:spcBef>
                <a:spcPts val="320"/>
              </a:spcBef>
              <a:spcAft>
                <a:spcPts val="0"/>
              </a:spcAft>
              <a:buClr>
                <a:srgbClr val="4F81BD"/>
              </a:buClr>
              <a:buSzPts val="1600"/>
              <a:buFont typeface="Arial"/>
              <a:buChar char="–"/>
            </a:pPr>
            <a:r>
              <a:rPr lang="en-GB" sz="1600">
                <a:solidFill>
                  <a:srgbClr val="4F81BD"/>
                </a:solidFill>
                <a:latin typeface="Arial"/>
                <a:ea typeface="Arial"/>
                <a:cs typeface="Arial"/>
                <a:sym typeface="Arial"/>
              </a:rPr>
              <a:t>Medical images</a:t>
            </a:r>
            <a:endParaRPr sz="1600">
              <a:latin typeface="Arial"/>
              <a:ea typeface="Arial"/>
              <a:cs typeface="Arial"/>
              <a:sym typeface="Arial"/>
            </a:endParaRPr>
          </a:p>
          <a:p>
            <a:pPr indent="-266700" lvl="0" marL="570230" rtl="0" algn="l">
              <a:lnSpc>
                <a:spcPct val="100000"/>
              </a:lnSpc>
              <a:spcBef>
                <a:spcPts val="320"/>
              </a:spcBef>
              <a:spcAft>
                <a:spcPts val="0"/>
              </a:spcAft>
              <a:buClr>
                <a:schemeClr val="dk1"/>
              </a:buClr>
              <a:buSzPts val="1600"/>
              <a:buFont typeface="Arial"/>
              <a:buChar char="•"/>
            </a:pPr>
            <a:r>
              <a:rPr lang="en-GB" sz="1600"/>
              <a:t>Generating patterns:</a:t>
            </a:r>
            <a:endParaRPr sz="1600"/>
          </a:p>
          <a:p>
            <a:pPr indent="-234950" lvl="1" marL="970280" rtl="0" algn="l">
              <a:lnSpc>
                <a:spcPct val="100000"/>
              </a:lnSpc>
              <a:spcBef>
                <a:spcPts val="340"/>
              </a:spcBef>
              <a:spcAft>
                <a:spcPts val="0"/>
              </a:spcAft>
              <a:buClr>
                <a:srgbClr val="4F81BD"/>
              </a:buClr>
              <a:buSzPts val="1600"/>
              <a:buFont typeface="Arial"/>
              <a:buChar char="–"/>
            </a:pPr>
            <a:r>
              <a:rPr lang="en-GB" sz="1600">
                <a:solidFill>
                  <a:srgbClr val="4F81BD"/>
                </a:solidFill>
                <a:latin typeface="Arial"/>
                <a:ea typeface="Arial"/>
                <a:cs typeface="Arial"/>
                <a:sym typeface="Arial"/>
              </a:rPr>
              <a:t>Generating images or motion sequences</a:t>
            </a:r>
            <a:endParaRPr sz="1600">
              <a:latin typeface="Arial"/>
              <a:ea typeface="Arial"/>
              <a:cs typeface="Arial"/>
              <a:sym typeface="Arial"/>
            </a:endParaRPr>
          </a:p>
          <a:p>
            <a:pPr indent="-266700" lvl="0" marL="570230" rtl="0" algn="l">
              <a:lnSpc>
                <a:spcPct val="100000"/>
              </a:lnSpc>
              <a:spcBef>
                <a:spcPts val="220"/>
              </a:spcBef>
              <a:spcAft>
                <a:spcPts val="0"/>
              </a:spcAft>
              <a:buClr>
                <a:schemeClr val="dk1"/>
              </a:buClr>
              <a:buSzPts val="1600"/>
              <a:buFont typeface="Arial"/>
              <a:buChar char="•"/>
            </a:pPr>
            <a:r>
              <a:rPr lang="en-GB" sz="1600"/>
              <a:t>Recognizing anomalies:</a:t>
            </a:r>
            <a:endParaRPr sz="1600"/>
          </a:p>
          <a:p>
            <a:pPr indent="-234950" lvl="1" marL="970280" rtl="0" algn="l">
              <a:lnSpc>
                <a:spcPct val="100000"/>
              </a:lnSpc>
              <a:spcBef>
                <a:spcPts val="340"/>
              </a:spcBef>
              <a:spcAft>
                <a:spcPts val="0"/>
              </a:spcAft>
              <a:buClr>
                <a:srgbClr val="4F81BD"/>
              </a:buClr>
              <a:buSzPts val="1600"/>
              <a:buFont typeface="Arial"/>
              <a:buChar char="–"/>
            </a:pPr>
            <a:r>
              <a:rPr lang="en-GB" sz="1600">
                <a:solidFill>
                  <a:srgbClr val="4F81BD"/>
                </a:solidFill>
                <a:latin typeface="Arial"/>
                <a:ea typeface="Arial"/>
                <a:cs typeface="Arial"/>
                <a:sym typeface="Arial"/>
              </a:rPr>
              <a:t>Unusual credit card transactions</a:t>
            </a:r>
            <a:endParaRPr sz="1600">
              <a:latin typeface="Arial"/>
              <a:ea typeface="Arial"/>
              <a:cs typeface="Arial"/>
              <a:sym typeface="Arial"/>
            </a:endParaRPr>
          </a:p>
          <a:p>
            <a:pPr indent="-234950" lvl="1" marL="970280" rtl="0" algn="l">
              <a:lnSpc>
                <a:spcPct val="100000"/>
              </a:lnSpc>
              <a:spcBef>
                <a:spcPts val="320"/>
              </a:spcBef>
              <a:spcAft>
                <a:spcPts val="0"/>
              </a:spcAft>
              <a:buClr>
                <a:srgbClr val="4F81BD"/>
              </a:buClr>
              <a:buSzPts val="1600"/>
              <a:buFont typeface="Arial"/>
              <a:buChar char="–"/>
            </a:pPr>
            <a:r>
              <a:rPr lang="en-GB" sz="1600">
                <a:solidFill>
                  <a:srgbClr val="4F81BD"/>
                </a:solidFill>
                <a:latin typeface="Arial"/>
                <a:ea typeface="Arial"/>
                <a:cs typeface="Arial"/>
                <a:sym typeface="Arial"/>
              </a:rPr>
              <a:t>Unusual patterns of sensor readings in a nuclear power plant</a:t>
            </a:r>
            <a:endParaRPr sz="1600">
              <a:latin typeface="Arial"/>
              <a:ea typeface="Arial"/>
              <a:cs typeface="Arial"/>
              <a:sym typeface="Arial"/>
            </a:endParaRPr>
          </a:p>
          <a:p>
            <a:pPr indent="-266700" lvl="0" marL="570230" rtl="0" algn="l">
              <a:lnSpc>
                <a:spcPct val="100000"/>
              </a:lnSpc>
              <a:spcBef>
                <a:spcPts val="320"/>
              </a:spcBef>
              <a:spcAft>
                <a:spcPts val="0"/>
              </a:spcAft>
              <a:buClr>
                <a:schemeClr val="dk1"/>
              </a:buClr>
              <a:buSzPts val="1600"/>
              <a:buFont typeface="Arial"/>
              <a:buChar char="•"/>
            </a:pPr>
            <a:r>
              <a:rPr lang="en-GB" sz="1600"/>
              <a:t>Prediction:</a:t>
            </a:r>
            <a:endParaRPr sz="1600"/>
          </a:p>
          <a:p>
            <a:pPr indent="-234950" lvl="1" marL="970280" rtl="0" algn="l">
              <a:lnSpc>
                <a:spcPct val="100000"/>
              </a:lnSpc>
              <a:spcBef>
                <a:spcPts val="340"/>
              </a:spcBef>
              <a:spcAft>
                <a:spcPts val="1200"/>
              </a:spcAft>
              <a:buClr>
                <a:srgbClr val="4F81BD"/>
              </a:buClr>
              <a:buSzPts val="1600"/>
              <a:buFont typeface="Arial"/>
              <a:buChar char="–"/>
            </a:pPr>
            <a:r>
              <a:rPr lang="en-GB" sz="1600">
                <a:solidFill>
                  <a:srgbClr val="4F81BD"/>
                </a:solidFill>
                <a:latin typeface="Arial"/>
                <a:ea typeface="Arial"/>
                <a:cs typeface="Arial"/>
                <a:sym typeface="Arial"/>
              </a:rPr>
              <a:t>Future stock prices or currency exchange rates</a:t>
            </a:r>
            <a:endParaRPr sz="16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Clr>
                <a:schemeClr val="dk1"/>
              </a:buClr>
              <a:buSzPts val="1100"/>
              <a:buFont typeface="Arial"/>
              <a:buNone/>
            </a:pPr>
            <a:r>
              <a:rPr lang="en-GB" sz="2800">
                <a:solidFill>
                  <a:schemeClr val="dk1"/>
                </a:solidFill>
              </a:rPr>
              <a:t>Can AI-based Components be Part of Dependable Systems?</a:t>
            </a:r>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 name="Shape 231"/>
        <p:cNvGrpSpPr/>
        <p:nvPr/>
      </p:nvGrpSpPr>
      <p:grpSpPr>
        <a:xfrm>
          <a:off x="0" y="0"/>
          <a:ext cx="0" cy="0"/>
          <a:chOff x="0" y="0"/>
          <a:chExt cx="0" cy="0"/>
        </a:xfrm>
      </p:grpSpPr>
      <p:sp>
        <p:nvSpPr>
          <p:cNvPr id="232" name="Google Shape;232;p36"/>
          <p:cNvSpPr txBox="1"/>
          <p:nvPr/>
        </p:nvSpPr>
        <p:spPr>
          <a:xfrm>
            <a:off x="8478202" y="4822023"/>
            <a:ext cx="153600" cy="189900"/>
          </a:xfrm>
          <a:prstGeom prst="rect">
            <a:avLst/>
          </a:prstGeom>
          <a:noFill/>
          <a:ln>
            <a:noFill/>
          </a:ln>
        </p:spPr>
        <p:txBody>
          <a:bodyPr anchorCtr="0" anchor="t" bIns="0" lIns="0" spcFirstLastPara="1" rIns="0" wrap="square" tIns="5075">
            <a:spAutoFit/>
          </a:bodyPr>
          <a:lstStyle/>
          <a:p>
            <a:pPr indent="0" lvl="0" marL="38100" marR="0" rtl="0" algn="l">
              <a:lnSpc>
                <a:spcPct val="100000"/>
              </a:lnSpc>
              <a:spcBef>
                <a:spcPts val="0"/>
              </a:spcBef>
              <a:spcAft>
                <a:spcPts val="0"/>
              </a:spcAft>
              <a:buNone/>
            </a:pPr>
            <a:r>
              <a:rPr lang="en-GB" sz="1200">
                <a:solidFill>
                  <a:srgbClr val="898989"/>
                </a:solidFill>
                <a:latin typeface="Arial"/>
                <a:ea typeface="Arial"/>
                <a:cs typeface="Arial"/>
                <a:sym typeface="Arial"/>
              </a:rPr>
              <a:t>8</a:t>
            </a:r>
            <a:endParaRPr sz="1200">
              <a:solidFill>
                <a:schemeClr val="dk1"/>
              </a:solidFill>
              <a:latin typeface="Arial"/>
              <a:ea typeface="Arial"/>
              <a:cs typeface="Arial"/>
              <a:sym typeface="Arial"/>
            </a:endParaRPr>
          </a:p>
        </p:txBody>
      </p:sp>
      <p:sp>
        <p:nvSpPr>
          <p:cNvPr id="233" name="Google Shape;233;p36"/>
          <p:cNvSpPr txBox="1"/>
          <p:nvPr/>
        </p:nvSpPr>
        <p:spPr>
          <a:xfrm>
            <a:off x="78739" y="4933513"/>
            <a:ext cx="21063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Pedro Domingos</a:t>
            </a:r>
            <a:endParaRPr sz="1400">
              <a:solidFill>
                <a:schemeClr val="dk1"/>
              </a:solidFill>
              <a:latin typeface="Arial"/>
              <a:ea typeface="Arial"/>
              <a:cs typeface="Arial"/>
              <a:sym typeface="Arial"/>
            </a:endParaRPr>
          </a:p>
        </p:txBody>
      </p:sp>
      <p:sp>
        <p:nvSpPr>
          <p:cNvPr id="234" name="Google Shape;234;p36"/>
          <p:cNvSpPr txBox="1"/>
          <p:nvPr>
            <p:ph type="title"/>
          </p:nvPr>
        </p:nvSpPr>
        <p:spPr>
          <a:xfrm>
            <a:off x="2207360" y="67628"/>
            <a:ext cx="6555600" cy="643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4100">
                <a:latin typeface="Arial"/>
                <a:ea typeface="Arial"/>
                <a:cs typeface="Arial"/>
                <a:sym typeface="Arial"/>
              </a:rPr>
              <a:t>Sample Applications</a:t>
            </a:r>
            <a:endParaRPr sz="4100"/>
          </a:p>
        </p:txBody>
      </p:sp>
      <p:sp>
        <p:nvSpPr>
          <p:cNvPr id="235" name="Google Shape;235;p36"/>
          <p:cNvSpPr txBox="1"/>
          <p:nvPr/>
        </p:nvSpPr>
        <p:spPr>
          <a:xfrm>
            <a:off x="535940" y="786765"/>
            <a:ext cx="3645000" cy="3078300"/>
          </a:xfrm>
          <a:prstGeom prst="rect">
            <a:avLst/>
          </a:prstGeom>
          <a:noFill/>
          <a:ln>
            <a:noFill/>
          </a:ln>
        </p:spPr>
        <p:txBody>
          <a:bodyPr anchorCtr="0" anchor="t" bIns="0" lIns="0" spcFirstLastPara="1" rIns="0" wrap="square" tIns="12700">
            <a:spAutoFit/>
          </a:bodyPr>
          <a:lstStyle/>
          <a:p>
            <a:pPr indent="-292100" lvl="0" marL="355600" marR="0" rtl="0" algn="l">
              <a:lnSpc>
                <a:spcPct val="100000"/>
              </a:lnSpc>
              <a:spcBef>
                <a:spcPts val="0"/>
              </a:spcBef>
              <a:spcAft>
                <a:spcPts val="0"/>
              </a:spcAft>
              <a:buClr>
                <a:schemeClr val="dk1"/>
              </a:buClr>
              <a:buSzPts val="1600"/>
              <a:buFont typeface="Arial"/>
              <a:buChar char="•"/>
            </a:pPr>
            <a:r>
              <a:rPr lang="en-GB" sz="1600">
                <a:solidFill>
                  <a:schemeClr val="dk1"/>
                </a:solidFill>
                <a:latin typeface="Arial"/>
                <a:ea typeface="Arial"/>
                <a:cs typeface="Arial"/>
                <a:sym typeface="Arial"/>
              </a:rPr>
              <a:t>Web search</a:t>
            </a:r>
            <a:endParaRPr sz="1600">
              <a:solidFill>
                <a:schemeClr val="dk1"/>
              </a:solidFill>
              <a:latin typeface="Arial"/>
              <a:ea typeface="Arial"/>
              <a:cs typeface="Arial"/>
              <a:sym typeface="Arial"/>
            </a:endParaRPr>
          </a:p>
          <a:p>
            <a:pPr indent="-292100" lvl="0" marL="355600" marR="0" rtl="0" algn="l">
              <a:lnSpc>
                <a:spcPct val="138708"/>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Computational biology</a:t>
            </a:r>
            <a:endParaRPr sz="1600">
              <a:solidFill>
                <a:schemeClr val="dk1"/>
              </a:solidFill>
              <a:latin typeface="Arial"/>
              <a:ea typeface="Arial"/>
              <a:cs typeface="Arial"/>
              <a:sym typeface="Arial"/>
            </a:endParaRPr>
          </a:p>
          <a:p>
            <a:pPr indent="-292100" lvl="0" marL="355600" marR="0" rtl="0" algn="l">
              <a:lnSpc>
                <a:spcPct val="138708"/>
              </a:lnSpc>
              <a:spcBef>
                <a:spcPts val="0"/>
              </a:spcBef>
              <a:spcAft>
                <a:spcPts val="0"/>
              </a:spcAft>
              <a:buClr>
                <a:schemeClr val="dk1"/>
              </a:buClr>
              <a:buSzPts val="1600"/>
              <a:buFont typeface="Arial"/>
              <a:buChar char="•"/>
            </a:pPr>
            <a:r>
              <a:rPr lang="en-GB" sz="1600">
                <a:solidFill>
                  <a:schemeClr val="dk1"/>
                </a:solidFill>
                <a:latin typeface="Arial"/>
                <a:ea typeface="Arial"/>
                <a:cs typeface="Arial"/>
                <a:sym typeface="Arial"/>
              </a:rPr>
              <a:t>Finance</a:t>
            </a:r>
            <a:endParaRPr sz="1600">
              <a:solidFill>
                <a:schemeClr val="dk1"/>
              </a:solidFill>
              <a:latin typeface="Arial"/>
              <a:ea typeface="Arial"/>
              <a:cs typeface="Arial"/>
              <a:sym typeface="Arial"/>
            </a:endParaRPr>
          </a:p>
          <a:p>
            <a:pPr indent="-292100" lvl="0" marL="355600" marR="0" rtl="0" algn="l">
              <a:lnSpc>
                <a:spcPct val="100000"/>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E-commerce</a:t>
            </a:r>
            <a:endParaRPr sz="1600">
              <a:solidFill>
                <a:schemeClr val="dk1"/>
              </a:solidFill>
              <a:latin typeface="Arial"/>
              <a:ea typeface="Arial"/>
              <a:cs typeface="Arial"/>
              <a:sym typeface="Arial"/>
            </a:endParaRPr>
          </a:p>
          <a:p>
            <a:pPr indent="-292100" lvl="0" marL="355600" marR="0" rtl="0" algn="l">
              <a:lnSpc>
                <a:spcPct val="138708"/>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Space exploration</a:t>
            </a:r>
            <a:endParaRPr sz="1600">
              <a:solidFill>
                <a:schemeClr val="dk1"/>
              </a:solidFill>
              <a:latin typeface="Arial"/>
              <a:ea typeface="Arial"/>
              <a:cs typeface="Arial"/>
              <a:sym typeface="Arial"/>
            </a:endParaRPr>
          </a:p>
          <a:p>
            <a:pPr indent="-292100" lvl="0" marL="355600" marR="0" rtl="0" algn="l">
              <a:lnSpc>
                <a:spcPct val="138708"/>
              </a:lnSpc>
              <a:spcBef>
                <a:spcPts val="0"/>
              </a:spcBef>
              <a:spcAft>
                <a:spcPts val="0"/>
              </a:spcAft>
              <a:buClr>
                <a:schemeClr val="dk1"/>
              </a:buClr>
              <a:buSzPts val="1600"/>
              <a:buFont typeface="Arial"/>
              <a:buChar char="•"/>
            </a:pPr>
            <a:r>
              <a:rPr lang="en-GB" sz="1600">
                <a:solidFill>
                  <a:schemeClr val="dk1"/>
                </a:solidFill>
                <a:latin typeface="Arial"/>
                <a:ea typeface="Arial"/>
                <a:cs typeface="Arial"/>
                <a:sym typeface="Arial"/>
              </a:rPr>
              <a:t>Robotics</a:t>
            </a:r>
            <a:endParaRPr sz="1600">
              <a:solidFill>
                <a:schemeClr val="dk1"/>
              </a:solidFill>
              <a:latin typeface="Arial"/>
              <a:ea typeface="Arial"/>
              <a:cs typeface="Arial"/>
              <a:sym typeface="Arial"/>
            </a:endParaRPr>
          </a:p>
          <a:p>
            <a:pPr indent="-292100" lvl="0" marL="355600" marR="0" rtl="0" algn="l">
              <a:lnSpc>
                <a:spcPct val="138708"/>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Information extraction</a:t>
            </a:r>
            <a:endParaRPr sz="1600">
              <a:solidFill>
                <a:schemeClr val="dk1"/>
              </a:solidFill>
              <a:latin typeface="Arial"/>
              <a:ea typeface="Arial"/>
              <a:cs typeface="Arial"/>
              <a:sym typeface="Arial"/>
            </a:endParaRPr>
          </a:p>
          <a:p>
            <a:pPr indent="-292100" lvl="0" marL="355600" marR="0" rtl="0" algn="l">
              <a:lnSpc>
                <a:spcPct val="138708"/>
              </a:lnSpc>
              <a:spcBef>
                <a:spcPts val="0"/>
              </a:spcBef>
              <a:spcAft>
                <a:spcPts val="0"/>
              </a:spcAft>
              <a:buClr>
                <a:schemeClr val="dk1"/>
              </a:buClr>
              <a:buSzPts val="1600"/>
              <a:buFont typeface="Arial"/>
              <a:buChar char="•"/>
            </a:pPr>
            <a:r>
              <a:rPr lang="en-GB" sz="1600">
                <a:solidFill>
                  <a:schemeClr val="dk1"/>
                </a:solidFill>
                <a:latin typeface="Arial"/>
                <a:ea typeface="Arial"/>
                <a:cs typeface="Arial"/>
                <a:sym typeface="Arial"/>
              </a:rPr>
              <a:t>Social networks</a:t>
            </a:r>
            <a:endParaRPr sz="1600">
              <a:solidFill>
                <a:schemeClr val="dk1"/>
              </a:solidFill>
              <a:latin typeface="Arial"/>
              <a:ea typeface="Arial"/>
              <a:cs typeface="Arial"/>
              <a:sym typeface="Arial"/>
            </a:endParaRPr>
          </a:p>
          <a:p>
            <a:pPr indent="-292100" lvl="0" marL="355600" marR="0" rtl="0" algn="l">
              <a:lnSpc>
                <a:spcPct val="100000"/>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Debugging software</a:t>
            </a:r>
            <a:endParaRPr sz="1600">
              <a:solidFill>
                <a:schemeClr val="dk1"/>
              </a:solidFill>
              <a:latin typeface="Arial"/>
              <a:ea typeface="Arial"/>
              <a:cs typeface="Arial"/>
              <a:sym typeface="Arial"/>
            </a:endParaRPr>
          </a:p>
          <a:p>
            <a:pPr indent="-292100" lvl="0" marL="355600" marR="0" rtl="0" algn="l">
              <a:lnSpc>
                <a:spcPct val="100000"/>
              </a:lnSpc>
              <a:spcBef>
                <a:spcPts val="40"/>
              </a:spcBef>
              <a:spcAft>
                <a:spcPts val="0"/>
              </a:spcAft>
              <a:buClr>
                <a:schemeClr val="dk1"/>
              </a:buClr>
              <a:buSzPts val="1600"/>
              <a:buFont typeface="Arial"/>
              <a:buChar char="•"/>
            </a:pPr>
            <a:r>
              <a:rPr lang="en-GB" sz="1600">
                <a:solidFill>
                  <a:schemeClr val="dk1"/>
                </a:solidFill>
                <a:latin typeface="Arial"/>
                <a:ea typeface="Arial"/>
                <a:cs typeface="Arial"/>
                <a:sym typeface="Arial"/>
              </a:rPr>
              <a:t>[Your favorite area]</a:t>
            </a:r>
            <a:endParaRPr sz="16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9" name="Shape 239"/>
        <p:cNvGrpSpPr/>
        <p:nvPr/>
      </p:nvGrpSpPr>
      <p:grpSpPr>
        <a:xfrm>
          <a:off x="0" y="0"/>
          <a:ext cx="0" cy="0"/>
          <a:chOff x="0" y="0"/>
          <a:chExt cx="0" cy="0"/>
        </a:xfrm>
      </p:grpSpPr>
      <p:sp>
        <p:nvSpPr>
          <p:cNvPr id="240" name="Google Shape;240;p37"/>
          <p:cNvSpPr txBox="1"/>
          <p:nvPr>
            <p:ph type="ctrTitle"/>
          </p:nvPr>
        </p:nvSpPr>
        <p:spPr>
          <a:xfrm>
            <a:off x="1701544" y="67628"/>
            <a:ext cx="70614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700"/>
              <a:t>Samuel’s Checkers-Player</a:t>
            </a:r>
            <a:endParaRPr sz="3700"/>
          </a:p>
        </p:txBody>
      </p:sp>
      <p:sp>
        <p:nvSpPr>
          <p:cNvPr id="241" name="Google Shape;241;p37"/>
          <p:cNvSpPr txBox="1"/>
          <p:nvPr/>
        </p:nvSpPr>
        <p:spPr>
          <a:xfrm>
            <a:off x="535940" y="843915"/>
            <a:ext cx="8015100" cy="982500"/>
          </a:xfrm>
          <a:prstGeom prst="rect">
            <a:avLst/>
          </a:prstGeom>
          <a:noFill/>
          <a:ln>
            <a:noFill/>
          </a:ln>
        </p:spPr>
        <p:txBody>
          <a:bodyPr anchorCtr="0" anchor="t" bIns="0" lIns="0" spcFirstLastPara="1" rIns="0" wrap="square" tIns="10775">
            <a:spAutoFit/>
          </a:bodyPr>
          <a:lstStyle/>
          <a:p>
            <a:pPr indent="0" lvl="0" marL="12700" marR="5080" rtl="0" algn="l">
              <a:lnSpc>
                <a:spcPct val="100299"/>
              </a:lnSpc>
              <a:spcBef>
                <a:spcPts val="0"/>
              </a:spcBef>
              <a:spcAft>
                <a:spcPts val="0"/>
              </a:spcAft>
              <a:buNone/>
            </a:pPr>
            <a:r>
              <a:rPr lang="en-GB" sz="2100">
                <a:solidFill>
                  <a:schemeClr val="dk1"/>
                </a:solidFill>
                <a:latin typeface="Arial"/>
                <a:ea typeface="Arial"/>
                <a:cs typeface="Arial"/>
                <a:sym typeface="Arial"/>
              </a:rPr>
              <a:t>“Machine Learning: Field of study that gives  computers the ability to learn without being  explicitly programmed.”	-Arthur Samuel (1959)</a:t>
            </a:r>
            <a:endParaRPr sz="2100">
              <a:solidFill>
                <a:schemeClr val="dk1"/>
              </a:solidFill>
              <a:latin typeface="Arial"/>
              <a:ea typeface="Arial"/>
              <a:cs typeface="Arial"/>
              <a:sym typeface="Arial"/>
            </a:endParaRPr>
          </a:p>
        </p:txBody>
      </p:sp>
      <p:sp>
        <p:nvSpPr>
          <p:cNvPr id="242" name="Google Shape;242;p37"/>
          <p:cNvSpPr/>
          <p:nvPr/>
        </p:nvSpPr>
        <p:spPr>
          <a:xfrm>
            <a:off x="1622310" y="2362200"/>
            <a:ext cx="5899500" cy="248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37"/>
          <p:cNvSpPr txBox="1"/>
          <p:nvPr/>
        </p:nvSpPr>
        <p:spPr>
          <a:xfrm>
            <a:off x="8478202" y="4822023"/>
            <a:ext cx="153600" cy="189900"/>
          </a:xfrm>
          <a:prstGeom prst="rect">
            <a:avLst/>
          </a:prstGeom>
          <a:noFill/>
          <a:ln>
            <a:noFill/>
          </a:ln>
        </p:spPr>
        <p:txBody>
          <a:bodyPr anchorCtr="0" anchor="t" bIns="0" lIns="0" spcFirstLastPara="1" rIns="0" wrap="square" tIns="5075">
            <a:spAutoFit/>
          </a:bodyPr>
          <a:lstStyle/>
          <a:p>
            <a:pPr indent="0" lvl="0" marL="38100" marR="0" rtl="0" algn="l">
              <a:lnSpc>
                <a:spcPct val="100000"/>
              </a:lnSpc>
              <a:spcBef>
                <a:spcPts val="0"/>
              </a:spcBef>
              <a:spcAft>
                <a:spcPts val="0"/>
              </a:spcAft>
              <a:buNone/>
            </a:pPr>
            <a:r>
              <a:rPr lang="en-GB" sz="1200">
                <a:solidFill>
                  <a:srgbClr val="898989"/>
                </a:solidFill>
                <a:latin typeface="Arial"/>
                <a:ea typeface="Arial"/>
                <a:cs typeface="Arial"/>
                <a:sym typeface="Arial"/>
              </a:rPr>
              <a:t>9</a:t>
            </a:r>
            <a:endParaRPr sz="12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p38"/>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10</a:t>
            </a:r>
            <a:endParaRPr/>
          </a:p>
        </p:txBody>
      </p:sp>
      <p:sp>
        <p:nvSpPr>
          <p:cNvPr id="249" name="Google Shape;249;p38"/>
          <p:cNvSpPr txBox="1"/>
          <p:nvPr>
            <p:ph type="title"/>
          </p:nvPr>
        </p:nvSpPr>
        <p:spPr>
          <a:xfrm>
            <a:off x="1578165" y="67627"/>
            <a:ext cx="70539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Defining the Learning Task</a:t>
            </a:r>
            <a:endParaRPr/>
          </a:p>
        </p:txBody>
      </p:sp>
      <p:sp>
        <p:nvSpPr>
          <p:cNvPr id="250" name="Google Shape;250;p38"/>
          <p:cNvSpPr txBox="1"/>
          <p:nvPr/>
        </p:nvSpPr>
        <p:spPr>
          <a:xfrm>
            <a:off x="356900" y="785325"/>
            <a:ext cx="8710800" cy="4418700"/>
          </a:xfrm>
          <a:prstGeom prst="rect">
            <a:avLst/>
          </a:prstGeom>
          <a:noFill/>
          <a:ln>
            <a:noFill/>
          </a:ln>
        </p:spPr>
        <p:txBody>
          <a:bodyPr anchorCtr="0" anchor="t" bIns="0" lIns="0" spcFirstLastPara="1" rIns="0" wrap="square" tIns="12700">
            <a:spAutoFit/>
          </a:bodyPr>
          <a:lstStyle/>
          <a:p>
            <a:pPr indent="904240" lvl="0" marL="154940" marR="5080" rtl="0" algn="l">
              <a:lnSpc>
                <a:spcPct val="113100"/>
              </a:lnSpc>
              <a:spcBef>
                <a:spcPts val="0"/>
              </a:spcBef>
              <a:spcAft>
                <a:spcPts val="0"/>
              </a:spcAft>
              <a:buNone/>
            </a:pPr>
            <a:r>
              <a:rPr lang="en-GB" sz="1600">
                <a:solidFill>
                  <a:srgbClr val="FF3300"/>
                </a:solidFill>
                <a:latin typeface="Arial"/>
                <a:ea typeface="Arial"/>
                <a:cs typeface="Arial"/>
                <a:sym typeface="Arial"/>
              </a:rPr>
              <a:t>Improve on task T, with respect to  performance metric P, based on experience E</a:t>
            </a:r>
            <a:endParaRPr sz="1600">
              <a:solidFill>
                <a:srgbClr val="FF3300"/>
              </a:solidFill>
              <a:latin typeface="Arial"/>
              <a:ea typeface="Arial"/>
              <a:cs typeface="Arial"/>
              <a:sym typeface="Arial"/>
            </a:endParaRPr>
          </a:p>
          <a:p>
            <a:pPr indent="0" lvl="0" marL="154940" marR="5080" rtl="0" algn="l">
              <a:lnSpc>
                <a:spcPct val="113100"/>
              </a:lnSpc>
              <a:spcBef>
                <a:spcPts val="0"/>
              </a:spcBef>
              <a:spcAft>
                <a:spcPts val="0"/>
              </a:spcAft>
              <a:buNone/>
            </a:pPr>
            <a:r>
              <a:rPr lang="en-GB" sz="1600">
                <a:solidFill>
                  <a:schemeClr val="dk1"/>
                </a:solidFill>
                <a:latin typeface="Arial"/>
                <a:ea typeface="Arial"/>
                <a:cs typeface="Arial"/>
                <a:sym typeface="Arial"/>
              </a:rPr>
              <a:t>T: Playing checkers</a:t>
            </a:r>
            <a:endParaRPr sz="1600">
              <a:solidFill>
                <a:schemeClr val="dk1"/>
              </a:solidFill>
              <a:latin typeface="Arial"/>
              <a:ea typeface="Arial"/>
              <a:cs typeface="Arial"/>
              <a:sym typeface="Arial"/>
            </a:endParaRPr>
          </a:p>
          <a:p>
            <a:pPr indent="0" lvl="0" marL="12700" marR="1220470" rtl="0" algn="l">
              <a:lnSpc>
                <a:spcPct val="105555"/>
              </a:lnSpc>
              <a:spcBef>
                <a:spcPts val="200"/>
              </a:spcBef>
              <a:spcAft>
                <a:spcPts val="0"/>
              </a:spcAft>
              <a:buNone/>
            </a:pPr>
            <a:r>
              <a:rPr lang="en-GB" sz="1600">
                <a:solidFill>
                  <a:schemeClr val="dk1"/>
                </a:solidFill>
                <a:latin typeface="Arial"/>
                <a:ea typeface="Arial"/>
                <a:cs typeface="Arial"/>
                <a:sym typeface="Arial"/>
              </a:rPr>
              <a:t>P: Percentage of games won against an arbitrary opponent  </a:t>
            </a:r>
            <a:endParaRPr sz="1600">
              <a:solidFill>
                <a:schemeClr val="dk1"/>
              </a:solidFill>
              <a:latin typeface="Arial"/>
              <a:ea typeface="Arial"/>
              <a:cs typeface="Arial"/>
              <a:sym typeface="Arial"/>
            </a:endParaRPr>
          </a:p>
          <a:p>
            <a:pPr indent="0" lvl="0" marL="12700" marR="1220470" rtl="0" algn="l">
              <a:lnSpc>
                <a:spcPct val="105555"/>
              </a:lnSpc>
              <a:spcBef>
                <a:spcPts val="200"/>
              </a:spcBef>
              <a:spcAft>
                <a:spcPts val="0"/>
              </a:spcAft>
              <a:buNone/>
            </a:pPr>
            <a:r>
              <a:rPr lang="en-GB" sz="1600">
                <a:solidFill>
                  <a:schemeClr val="dk1"/>
                </a:solidFill>
                <a:latin typeface="Arial"/>
                <a:ea typeface="Arial"/>
                <a:cs typeface="Arial"/>
                <a:sym typeface="Arial"/>
              </a:rPr>
              <a:t>E: Playing practice games against itself</a:t>
            </a:r>
            <a:endParaRPr sz="1600">
              <a:solidFill>
                <a:schemeClr val="dk1"/>
              </a:solidFill>
              <a:latin typeface="Arial"/>
              <a:ea typeface="Arial"/>
              <a:cs typeface="Arial"/>
              <a:sym typeface="Arial"/>
            </a:endParaRPr>
          </a:p>
          <a:p>
            <a:pPr indent="0" lvl="0" marL="12700" marR="0" rtl="0" algn="l">
              <a:lnSpc>
                <a:spcPct val="115555"/>
              </a:lnSpc>
              <a:spcBef>
                <a:spcPts val="1720"/>
              </a:spcBef>
              <a:spcAft>
                <a:spcPts val="0"/>
              </a:spcAft>
              <a:buNone/>
            </a:pPr>
            <a:r>
              <a:rPr lang="en-GB" sz="1600">
                <a:solidFill>
                  <a:schemeClr val="dk1"/>
                </a:solidFill>
                <a:latin typeface="Arial"/>
                <a:ea typeface="Arial"/>
                <a:cs typeface="Arial"/>
                <a:sym typeface="Arial"/>
              </a:rPr>
              <a:t>T: Recognizing hand-written words</a:t>
            </a:r>
            <a:endParaRPr sz="1600">
              <a:solidFill>
                <a:schemeClr val="dk1"/>
              </a:solidFill>
              <a:latin typeface="Arial"/>
              <a:ea typeface="Arial"/>
              <a:cs typeface="Arial"/>
              <a:sym typeface="Arial"/>
            </a:endParaRPr>
          </a:p>
          <a:p>
            <a:pPr indent="0" lvl="0" marL="12700" marR="0" rtl="0" algn="l">
              <a:lnSpc>
                <a:spcPct val="108333"/>
              </a:lnSpc>
              <a:spcBef>
                <a:spcPts val="0"/>
              </a:spcBef>
              <a:spcAft>
                <a:spcPts val="0"/>
              </a:spcAft>
              <a:buNone/>
            </a:pPr>
            <a:r>
              <a:rPr lang="en-GB" sz="1600">
                <a:solidFill>
                  <a:schemeClr val="dk1"/>
                </a:solidFill>
                <a:latin typeface="Arial"/>
                <a:ea typeface="Arial"/>
                <a:cs typeface="Arial"/>
                <a:sym typeface="Arial"/>
              </a:rPr>
              <a:t>P: Percentage of words correctly classified</a:t>
            </a:r>
            <a:endParaRPr sz="1600">
              <a:solidFill>
                <a:schemeClr val="dk1"/>
              </a:solidFill>
              <a:latin typeface="Arial"/>
              <a:ea typeface="Arial"/>
              <a:cs typeface="Arial"/>
              <a:sym typeface="Arial"/>
            </a:endParaRPr>
          </a:p>
          <a:p>
            <a:pPr indent="0" lvl="0" marL="12700" marR="0" rtl="0" algn="l">
              <a:lnSpc>
                <a:spcPct val="112777"/>
              </a:lnSpc>
              <a:spcBef>
                <a:spcPts val="0"/>
              </a:spcBef>
              <a:spcAft>
                <a:spcPts val="0"/>
              </a:spcAft>
              <a:buNone/>
            </a:pPr>
            <a:r>
              <a:rPr lang="en-GB" sz="1600">
                <a:solidFill>
                  <a:schemeClr val="dk1"/>
                </a:solidFill>
                <a:latin typeface="Arial"/>
                <a:ea typeface="Arial"/>
                <a:cs typeface="Arial"/>
                <a:sym typeface="Arial"/>
              </a:rPr>
              <a:t>E: Database of human-labeled images of handwritten words</a:t>
            </a:r>
            <a:endParaRPr sz="1600">
              <a:solidFill>
                <a:schemeClr val="dk1"/>
              </a:solidFill>
              <a:latin typeface="Arial"/>
              <a:ea typeface="Arial"/>
              <a:cs typeface="Arial"/>
              <a:sym typeface="Arial"/>
            </a:endParaRPr>
          </a:p>
          <a:p>
            <a:pPr indent="0" lvl="0" marL="12700" marR="0" rtl="0" algn="l">
              <a:lnSpc>
                <a:spcPct val="112777"/>
              </a:lnSpc>
              <a:spcBef>
                <a:spcPts val="1739"/>
              </a:spcBef>
              <a:spcAft>
                <a:spcPts val="0"/>
              </a:spcAft>
              <a:buNone/>
            </a:pPr>
            <a:r>
              <a:rPr lang="en-GB" sz="1600">
                <a:solidFill>
                  <a:schemeClr val="dk1"/>
                </a:solidFill>
                <a:latin typeface="Arial"/>
                <a:ea typeface="Arial"/>
                <a:cs typeface="Arial"/>
                <a:sym typeface="Arial"/>
              </a:rPr>
              <a:t>T: Driving on four-lane highways using vision sensors</a:t>
            </a:r>
            <a:endParaRPr sz="1600">
              <a:solidFill>
                <a:schemeClr val="dk1"/>
              </a:solidFill>
              <a:latin typeface="Arial"/>
              <a:ea typeface="Arial"/>
              <a:cs typeface="Arial"/>
              <a:sym typeface="Arial"/>
            </a:endParaRPr>
          </a:p>
          <a:p>
            <a:pPr indent="0" lvl="0" marL="12700" marR="0" rtl="0" algn="l">
              <a:lnSpc>
                <a:spcPct val="108333"/>
              </a:lnSpc>
              <a:spcBef>
                <a:spcPts val="0"/>
              </a:spcBef>
              <a:spcAft>
                <a:spcPts val="0"/>
              </a:spcAft>
              <a:buNone/>
            </a:pPr>
            <a:r>
              <a:rPr lang="en-GB" sz="1600">
                <a:solidFill>
                  <a:schemeClr val="dk1"/>
                </a:solidFill>
                <a:latin typeface="Arial"/>
                <a:ea typeface="Arial"/>
                <a:cs typeface="Arial"/>
                <a:sym typeface="Arial"/>
              </a:rPr>
              <a:t>P: Average distance traveled before a human-judged error</a:t>
            </a:r>
            <a:endParaRPr sz="1600">
              <a:solidFill>
                <a:schemeClr val="dk1"/>
              </a:solidFill>
              <a:latin typeface="Arial"/>
              <a:ea typeface="Arial"/>
              <a:cs typeface="Arial"/>
              <a:sym typeface="Arial"/>
            </a:endParaRPr>
          </a:p>
          <a:p>
            <a:pPr indent="-262255" lvl="0" marL="274320" marR="682625" rtl="0" algn="l">
              <a:lnSpc>
                <a:spcPct val="105555"/>
              </a:lnSpc>
              <a:spcBef>
                <a:spcPts val="200"/>
              </a:spcBef>
              <a:spcAft>
                <a:spcPts val="0"/>
              </a:spcAft>
              <a:buNone/>
            </a:pPr>
            <a:r>
              <a:rPr lang="en-GB" sz="1600">
                <a:solidFill>
                  <a:schemeClr val="dk1"/>
                </a:solidFill>
                <a:latin typeface="Arial"/>
                <a:ea typeface="Arial"/>
                <a:cs typeface="Arial"/>
                <a:sym typeface="Arial"/>
              </a:rPr>
              <a:t>E: A sequence of images and steering commands recorded while  observing a human driver.</a:t>
            </a:r>
            <a:endParaRPr sz="1600">
              <a:solidFill>
                <a:schemeClr val="dk1"/>
              </a:solidFill>
              <a:latin typeface="Arial"/>
              <a:ea typeface="Arial"/>
              <a:cs typeface="Arial"/>
              <a:sym typeface="Arial"/>
            </a:endParaRPr>
          </a:p>
          <a:p>
            <a:pPr indent="0" lvl="0" marL="12700" marR="1724660" rtl="0" algn="just">
              <a:lnSpc>
                <a:spcPct val="90300"/>
              </a:lnSpc>
              <a:spcBef>
                <a:spcPts val="1930"/>
              </a:spcBef>
              <a:spcAft>
                <a:spcPts val="0"/>
              </a:spcAft>
              <a:buNone/>
            </a:pPr>
            <a:r>
              <a:rPr lang="en-GB" sz="1600">
                <a:solidFill>
                  <a:schemeClr val="dk1"/>
                </a:solidFill>
                <a:latin typeface="Arial"/>
                <a:ea typeface="Arial"/>
                <a:cs typeface="Arial"/>
                <a:sym typeface="Arial"/>
              </a:rPr>
              <a:t>T: Categorize email messages as spam or legitimate.  P: Percentage of email messages correctly classified.  E: Database of emails, some with human-given labels</a:t>
            </a:r>
            <a:endParaRPr sz="16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sp>
        <p:nvSpPr>
          <p:cNvPr id="255" name="Google Shape;255;p39"/>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11</a:t>
            </a:r>
            <a:endParaRPr/>
          </a:p>
        </p:txBody>
      </p:sp>
      <p:sp>
        <p:nvSpPr>
          <p:cNvPr id="256" name="Google Shape;256;p39"/>
          <p:cNvSpPr txBox="1"/>
          <p:nvPr>
            <p:ph type="title"/>
          </p:nvPr>
        </p:nvSpPr>
        <p:spPr>
          <a:xfrm>
            <a:off x="1069879" y="1608058"/>
            <a:ext cx="7003500" cy="1212600"/>
          </a:xfrm>
          <a:prstGeom prst="rect">
            <a:avLst/>
          </a:prstGeom>
          <a:noFill/>
          <a:ln>
            <a:noFill/>
          </a:ln>
        </p:spPr>
        <p:txBody>
          <a:bodyPr anchorCtr="0" anchor="t" bIns="0" lIns="0" spcFirstLastPara="1" rIns="0" wrap="square" tIns="9525">
            <a:spAutoFit/>
          </a:bodyPr>
          <a:lstStyle/>
          <a:p>
            <a:pPr indent="-1459865" lvl="0" marL="1471930" marR="5080" rtl="0" algn="l">
              <a:lnSpc>
                <a:spcPct val="100400"/>
              </a:lnSpc>
              <a:spcBef>
                <a:spcPts val="0"/>
              </a:spcBef>
              <a:spcAft>
                <a:spcPts val="0"/>
              </a:spcAft>
              <a:buNone/>
            </a:pPr>
            <a:r>
              <a:rPr lang="en-GB" sz="3900"/>
              <a:t>State of the Art Applications of  Machine Learning</a:t>
            </a:r>
            <a:endParaRPr sz="3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2540914" y="139065"/>
            <a:ext cx="53838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700"/>
              <a:t>Autonomous Cars</a:t>
            </a:r>
            <a:endParaRPr sz="3700"/>
          </a:p>
        </p:txBody>
      </p:sp>
      <p:grpSp>
        <p:nvGrpSpPr>
          <p:cNvPr id="262" name="Google Shape;262;p40"/>
          <p:cNvGrpSpPr/>
          <p:nvPr/>
        </p:nvGrpSpPr>
        <p:grpSpPr>
          <a:xfrm>
            <a:off x="4949913" y="833351"/>
            <a:ext cx="3535800" cy="1948050"/>
            <a:chOff x="4949913" y="1111135"/>
            <a:chExt cx="3535800" cy="2597400"/>
          </a:xfrm>
        </p:grpSpPr>
        <p:sp>
          <p:nvSpPr>
            <p:cNvPr id="263" name="Google Shape;263;p40"/>
            <p:cNvSpPr/>
            <p:nvPr/>
          </p:nvSpPr>
          <p:spPr>
            <a:xfrm>
              <a:off x="4949913" y="1111135"/>
              <a:ext cx="3535800" cy="2597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40"/>
            <p:cNvSpPr/>
            <p:nvPr/>
          </p:nvSpPr>
          <p:spPr>
            <a:xfrm>
              <a:off x="5834494" y="1990026"/>
              <a:ext cx="1447800" cy="1295400"/>
            </a:xfrm>
            <a:custGeom>
              <a:rect b="b" l="l" r="r" t="t"/>
              <a:pathLst>
                <a:path extrusionOk="0" h="1295400" w="1447800">
                  <a:moveTo>
                    <a:pt x="0" y="0"/>
                  </a:moveTo>
                  <a:lnTo>
                    <a:pt x="1447800" y="0"/>
                  </a:lnTo>
                  <a:lnTo>
                    <a:pt x="1447800" y="1295400"/>
                  </a:lnTo>
                  <a:lnTo>
                    <a:pt x="0" y="1295400"/>
                  </a:lnTo>
                  <a:lnTo>
                    <a:pt x="0" y="0"/>
                  </a:lnTo>
                  <a:close/>
                </a:path>
              </a:pathLst>
            </a:custGeom>
            <a:noFill/>
            <a:ln cap="flat" cmpd="sng" w="28575">
              <a:solidFill>
                <a:srgbClr val="FF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 name="Google Shape;265;p40"/>
          <p:cNvSpPr/>
          <p:nvPr/>
        </p:nvSpPr>
        <p:spPr>
          <a:xfrm>
            <a:off x="668648" y="825713"/>
            <a:ext cx="3827100" cy="188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40"/>
          <p:cNvSpPr txBox="1"/>
          <p:nvPr/>
        </p:nvSpPr>
        <p:spPr>
          <a:xfrm>
            <a:off x="497093" y="2699546"/>
            <a:ext cx="4519200" cy="2120700"/>
          </a:xfrm>
          <a:prstGeom prst="rect">
            <a:avLst/>
          </a:prstGeom>
          <a:noFill/>
          <a:ln>
            <a:noFill/>
          </a:ln>
        </p:spPr>
        <p:txBody>
          <a:bodyPr anchorCtr="0" anchor="t" bIns="0" lIns="0" spcFirstLastPara="1" rIns="0" wrap="square" tIns="13950">
            <a:spAutoFit/>
          </a:bodyPr>
          <a:lstStyle/>
          <a:p>
            <a:pPr indent="-298450" lvl="0" marL="355600" marR="754380" rtl="0" algn="l">
              <a:lnSpc>
                <a:spcPct val="99600"/>
              </a:lnSpc>
              <a:spcBef>
                <a:spcPts val="0"/>
              </a:spcBef>
              <a:spcAft>
                <a:spcPts val="0"/>
              </a:spcAft>
              <a:buClr>
                <a:schemeClr val="dk1"/>
              </a:buClr>
              <a:buSzPts val="1600"/>
              <a:buFont typeface="Arial"/>
              <a:buChar char="•"/>
            </a:pPr>
            <a:r>
              <a:rPr lang="en-GB" sz="1600">
                <a:solidFill>
                  <a:schemeClr val="dk1"/>
                </a:solidFill>
                <a:latin typeface="Arial"/>
                <a:ea typeface="Arial"/>
                <a:cs typeface="Arial"/>
                <a:sym typeface="Arial"/>
              </a:rPr>
              <a:t>Nevada made it legal for  autonomous cars to drive on  roads in June 2011</a:t>
            </a:r>
            <a:endParaRPr sz="1600">
              <a:solidFill>
                <a:schemeClr val="dk1"/>
              </a:solidFill>
              <a:latin typeface="Arial"/>
              <a:ea typeface="Arial"/>
              <a:cs typeface="Arial"/>
              <a:sym typeface="Arial"/>
            </a:endParaRPr>
          </a:p>
          <a:p>
            <a:pPr indent="-298450" lvl="0" marL="355600" marR="384810" rtl="0" algn="l">
              <a:lnSpc>
                <a:spcPct val="100200"/>
              </a:lnSpc>
              <a:spcBef>
                <a:spcPts val="535"/>
              </a:spcBef>
              <a:spcAft>
                <a:spcPts val="0"/>
              </a:spcAft>
              <a:buClr>
                <a:schemeClr val="dk1"/>
              </a:buClr>
              <a:buSzPts val="1600"/>
              <a:buFont typeface="Arial"/>
              <a:buChar char="•"/>
            </a:pPr>
            <a:r>
              <a:rPr lang="en-GB" sz="1600">
                <a:solidFill>
                  <a:schemeClr val="dk1"/>
                </a:solidFill>
                <a:latin typeface="Arial"/>
                <a:ea typeface="Arial"/>
                <a:cs typeface="Arial"/>
                <a:sym typeface="Arial"/>
              </a:rPr>
              <a:t>As of 2013, four states (Nevada,  Florida, California, and  Michigan) have legalized  autonomous cars</a:t>
            </a:r>
            <a:endParaRPr sz="1600">
              <a:solidFill>
                <a:schemeClr val="dk1"/>
              </a:solidFill>
              <a:latin typeface="Arial"/>
              <a:ea typeface="Arial"/>
              <a:cs typeface="Arial"/>
              <a:sym typeface="Arial"/>
            </a:endParaRPr>
          </a:p>
          <a:p>
            <a:pPr indent="-330200" lvl="0" marL="355600" marR="384810" rtl="0" algn="l">
              <a:lnSpc>
                <a:spcPct val="100200"/>
              </a:lnSpc>
              <a:spcBef>
                <a:spcPts val="535"/>
              </a:spcBef>
              <a:spcAft>
                <a:spcPts val="0"/>
              </a:spcAft>
              <a:buClr>
                <a:srgbClr val="FF0000"/>
              </a:buClr>
              <a:buSzPts val="1600"/>
              <a:buFont typeface="Arial"/>
              <a:buChar char="•"/>
            </a:pPr>
            <a:r>
              <a:rPr lang="en-GB" sz="1600">
                <a:solidFill>
                  <a:srgbClr val="FF0000"/>
                </a:solidFill>
                <a:latin typeface="Arial"/>
                <a:ea typeface="Arial"/>
                <a:cs typeface="Arial"/>
                <a:sym typeface="Arial"/>
              </a:rPr>
              <a:t>Penn’s Autonomous Car </a:t>
            </a:r>
            <a:r>
              <a:rPr lang="en-GB" sz="1600">
                <a:solidFill>
                  <a:srgbClr val="FF0000"/>
                </a:solidFill>
                <a:latin typeface="Noto Sans Symbols"/>
                <a:ea typeface="Noto Sans Symbols"/>
                <a:cs typeface="Noto Sans Symbols"/>
                <a:sym typeface="Noto Sans Symbols"/>
              </a:rPr>
              <a:t>🡪</a:t>
            </a:r>
            <a:endParaRPr sz="1600">
              <a:solidFill>
                <a:schemeClr val="dk1"/>
              </a:solidFill>
              <a:latin typeface="Noto Sans Symbols"/>
              <a:ea typeface="Noto Sans Symbols"/>
              <a:cs typeface="Noto Sans Symbols"/>
              <a:sym typeface="Noto Sans Symbols"/>
            </a:endParaRPr>
          </a:p>
          <a:p>
            <a:pPr indent="0" lvl="0" marL="2004060" marR="0" rtl="0" algn="l">
              <a:lnSpc>
                <a:spcPct val="118333"/>
              </a:lnSpc>
              <a:spcBef>
                <a:spcPts val="0"/>
              </a:spcBef>
              <a:spcAft>
                <a:spcPts val="0"/>
              </a:spcAft>
              <a:buNone/>
            </a:pPr>
            <a:r>
              <a:rPr lang="en-GB" sz="1600">
                <a:solidFill>
                  <a:srgbClr val="FF0000"/>
                </a:solidFill>
                <a:latin typeface="Arial"/>
                <a:ea typeface="Arial"/>
                <a:cs typeface="Arial"/>
                <a:sym typeface="Arial"/>
              </a:rPr>
              <a:t>(Ben Franklin Racing Team)</a:t>
            </a:r>
            <a:endParaRPr sz="1600">
              <a:solidFill>
                <a:schemeClr val="dk1"/>
              </a:solidFill>
              <a:latin typeface="Arial"/>
              <a:ea typeface="Arial"/>
              <a:cs typeface="Arial"/>
              <a:sym typeface="Arial"/>
            </a:endParaRPr>
          </a:p>
        </p:txBody>
      </p:sp>
      <p:grpSp>
        <p:nvGrpSpPr>
          <p:cNvPr id="267" name="Google Shape;267;p40"/>
          <p:cNvGrpSpPr/>
          <p:nvPr/>
        </p:nvGrpSpPr>
        <p:grpSpPr>
          <a:xfrm>
            <a:off x="5134902" y="2878512"/>
            <a:ext cx="3178809" cy="2108834"/>
            <a:chOff x="5134902" y="3838016"/>
            <a:chExt cx="3178809" cy="2811779"/>
          </a:xfrm>
        </p:grpSpPr>
        <p:sp>
          <p:nvSpPr>
            <p:cNvPr id="268" name="Google Shape;268;p40"/>
            <p:cNvSpPr/>
            <p:nvPr/>
          </p:nvSpPr>
          <p:spPr>
            <a:xfrm>
              <a:off x="5141251" y="3844364"/>
              <a:ext cx="3165900" cy="2798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40"/>
            <p:cNvSpPr/>
            <p:nvPr/>
          </p:nvSpPr>
          <p:spPr>
            <a:xfrm>
              <a:off x="5134902" y="3838016"/>
              <a:ext cx="3178809" cy="2811779"/>
            </a:xfrm>
            <a:custGeom>
              <a:rect b="b" l="l" r="r" t="t"/>
              <a:pathLst>
                <a:path extrusionOk="0" h="2811779" w="3178809">
                  <a:moveTo>
                    <a:pt x="0" y="0"/>
                  </a:moveTo>
                  <a:lnTo>
                    <a:pt x="3178731" y="0"/>
                  </a:lnTo>
                  <a:lnTo>
                    <a:pt x="3178731" y="2811541"/>
                  </a:lnTo>
                  <a:lnTo>
                    <a:pt x="0" y="2811541"/>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 name="Google Shape;270;p40"/>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12</a:t>
            </a:r>
            <a:endParaRPr sz="12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1708276" y="67627"/>
            <a:ext cx="67176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Autonomous Car Sensors</a:t>
            </a:r>
            <a:endParaRPr/>
          </a:p>
        </p:txBody>
      </p:sp>
      <p:sp>
        <p:nvSpPr>
          <p:cNvPr id="276" name="Google Shape;276;p41"/>
          <p:cNvSpPr/>
          <p:nvPr/>
        </p:nvSpPr>
        <p:spPr>
          <a:xfrm>
            <a:off x="0" y="838200"/>
            <a:ext cx="9144000" cy="3705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41"/>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13</a:t>
            </a:r>
            <a:endParaRPr sz="12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1301851" y="224790"/>
            <a:ext cx="7362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Autonomous Car Technology</a:t>
            </a:r>
            <a:endParaRPr/>
          </a:p>
        </p:txBody>
      </p:sp>
      <p:grpSp>
        <p:nvGrpSpPr>
          <p:cNvPr id="283" name="Google Shape;283;p42"/>
          <p:cNvGrpSpPr/>
          <p:nvPr/>
        </p:nvGrpSpPr>
        <p:grpSpPr>
          <a:xfrm>
            <a:off x="152400" y="1028700"/>
            <a:ext cx="5791200" cy="1657511"/>
            <a:chOff x="152400" y="1371600"/>
            <a:chExt cx="5791200" cy="2210015"/>
          </a:xfrm>
        </p:grpSpPr>
        <p:sp>
          <p:nvSpPr>
            <p:cNvPr id="284" name="Google Shape;284;p42"/>
            <p:cNvSpPr/>
            <p:nvPr/>
          </p:nvSpPr>
          <p:spPr>
            <a:xfrm>
              <a:off x="152400" y="1371600"/>
              <a:ext cx="5791200" cy="2209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42"/>
            <p:cNvSpPr/>
            <p:nvPr/>
          </p:nvSpPr>
          <p:spPr>
            <a:xfrm>
              <a:off x="2010118" y="2016124"/>
              <a:ext cx="3275329" cy="1562735"/>
            </a:xfrm>
            <a:custGeom>
              <a:rect b="b" l="l" r="r" t="t"/>
              <a:pathLst>
                <a:path extrusionOk="0" h="1562735" w="3275329">
                  <a:moveTo>
                    <a:pt x="2672880" y="523709"/>
                  </a:moveTo>
                  <a:lnTo>
                    <a:pt x="2671762" y="524179"/>
                  </a:lnTo>
                  <a:lnTo>
                    <a:pt x="2672651" y="523976"/>
                  </a:lnTo>
                  <a:lnTo>
                    <a:pt x="2672880" y="523709"/>
                  </a:lnTo>
                  <a:close/>
                </a:path>
                <a:path extrusionOk="0" h="1562735" w="3275329">
                  <a:moveTo>
                    <a:pt x="2760408" y="481711"/>
                  </a:moveTo>
                  <a:lnTo>
                    <a:pt x="2752572" y="461899"/>
                  </a:lnTo>
                  <a:lnTo>
                    <a:pt x="2738247" y="444296"/>
                  </a:lnTo>
                  <a:lnTo>
                    <a:pt x="2732608" y="437362"/>
                  </a:lnTo>
                  <a:lnTo>
                    <a:pt x="2705824" y="414032"/>
                  </a:lnTo>
                  <a:lnTo>
                    <a:pt x="2677553" y="397840"/>
                  </a:lnTo>
                  <a:lnTo>
                    <a:pt x="2646959" y="391858"/>
                  </a:lnTo>
                  <a:lnTo>
                    <a:pt x="2611590" y="392518"/>
                  </a:lnTo>
                  <a:lnTo>
                    <a:pt x="2574315" y="395846"/>
                  </a:lnTo>
                  <a:lnTo>
                    <a:pt x="2538006" y="397840"/>
                  </a:lnTo>
                  <a:lnTo>
                    <a:pt x="2501481" y="396392"/>
                  </a:lnTo>
                  <a:lnTo>
                    <a:pt x="2463876" y="393979"/>
                  </a:lnTo>
                  <a:lnTo>
                    <a:pt x="2428443" y="393496"/>
                  </a:lnTo>
                  <a:lnTo>
                    <a:pt x="2398471" y="397840"/>
                  </a:lnTo>
                  <a:lnTo>
                    <a:pt x="2370188" y="410248"/>
                  </a:lnTo>
                  <a:lnTo>
                    <a:pt x="2343404" y="428332"/>
                  </a:lnTo>
                  <a:lnTo>
                    <a:pt x="2326716" y="446659"/>
                  </a:lnTo>
                  <a:lnTo>
                    <a:pt x="2328697" y="459778"/>
                  </a:lnTo>
                  <a:lnTo>
                    <a:pt x="2348700" y="460273"/>
                  </a:lnTo>
                  <a:lnTo>
                    <a:pt x="2429052" y="446722"/>
                  </a:lnTo>
                  <a:lnTo>
                    <a:pt x="2471140" y="444296"/>
                  </a:lnTo>
                  <a:lnTo>
                    <a:pt x="2514015" y="448995"/>
                  </a:lnTo>
                  <a:lnTo>
                    <a:pt x="2561259" y="457682"/>
                  </a:lnTo>
                  <a:lnTo>
                    <a:pt x="2605227" y="468071"/>
                  </a:lnTo>
                  <a:lnTo>
                    <a:pt x="2656840" y="487705"/>
                  </a:lnTo>
                  <a:lnTo>
                    <a:pt x="2669375" y="508876"/>
                  </a:lnTo>
                  <a:lnTo>
                    <a:pt x="2673197" y="516547"/>
                  </a:lnTo>
                  <a:lnTo>
                    <a:pt x="2674899" y="521360"/>
                  </a:lnTo>
                  <a:lnTo>
                    <a:pt x="2672880" y="523709"/>
                  </a:lnTo>
                  <a:lnTo>
                    <a:pt x="2677553" y="521716"/>
                  </a:lnTo>
                  <a:lnTo>
                    <a:pt x="2696629" y="516191"/>
                  </a:lnTo>
                  <a:lnTo>
                    <a:pt x="2724429" y="507530"/>
                  </a:lnTo>
                  <a:lnTo>
                    <a:pt x="2749499" y="495947"/>
                  </a:lnTo>
                  <a:lnTo>
                    <a:pt x="2760408" y="481711"/>
                  </a:lnTo>
                  <a:close/>
                </a:path>
                <a:path extrusionOk="0" h="1562735" w="3275329">
                  <a:moveTo>
                    <a:pt x="3274999" y="897191"/>
                  </a:moveTo>
                  <a:lnTo>
                    <a:pt x="3239554" y="842645"/>
                  </a:lnTo>
                  <a:lnTo>
                    <a:pt x="3197517" y="817816"/>
                  </a:lnTo>
                  <a:lnTo>
                    <a:pt x="3139808" y="798639"/>
                  </a:lnTo>
                  <a:lnTo>
                    <a:pt x="3070961" y="791832"/>
                  </a:lnTo>
                  <a:lnTo>
                    <a:pt x="3017939" y="788949"/>
                  </a:lnTo>
                  <a:lnTo>
                    <a:pt x="2839516" y="781545"/>
                  </a:lnTo>
                  <a:lnTo>
                    <a:pt x="2788843" y="779246"/>
                  </a:lnTo>
                  <a:lnTo>
                    <a:pt x="2750235" y="776884"/>
                  </a:lnTo>
                  <a:lnTo>
                    <a:pt x="2722219" y="771753"/>
                  </a:lnTo>
                  <a:lnTo>
                    <a:pt x="2714155" y="763524"/>
                  </a:lnTo>
                  <a:lnTo>
                    <a:pt x="2715704" y="753364"/>
                  </a:lnTo>
                  <a:lnTo>
                    <a:pt x="2716530" y="742467"/>
                  </a:lnTo>
                  <a:lnTo>
                    <a:pt x="2674658" y="723125"/>
                  </a:lnTo>
                  <a:lnTo>
                    <a:pt x="2614574" y="715899"/>
                  </a:lnTo>
                  <a:lnTo>
                    <a:pt x="2564714" y="714171"/>
                  </a:lnTo>
                  <a:lnTo>
                    <a:pt x="2514587" y="713409"/>
                  </a:lnTo>
                  <a:lnTo>
                    <a:pt x="2453703" y="709041"/>
                  </a:lnTo>
                  <a:lnTo>
                    <a:pt x="2368461" y="699109"/>
                  </a:lnTo>
                  <a:lnTo>
                    <a:pt x="2313076" y="692124"/>
                  </a:lnTo>
                  <a:lnTo>
                    <a:pt x="2253310" y="684110"/>
                  </a:lnTo>
                  <a:lnTo>
                    <a:pt x="2192261" y="675259"/>
                  </a:lnTo>
                  <a:lnTo>
                    <a:pt x="2133041" y="665822"/>
                  </a:lnTo>
                  <a:lnTo>
                    <a:pt x="2078736" y="655993"/>
                  </a:lnTo>
                  <a:lnTo>
                    <a:pt x="2032431" y="646010"/>
                  </a:lnTo>
                  <a:lnTo>
                    <a:pt x="1997265" y="636092"/>
                  </a:lnTo>
                  <a:lnTo>
                    <a:pt x="1997265" y="501713"/>
                  </a:lnTo>
                  <a:lnTo>
                    <a:pt x="2194953" y="373722"/>
                  </a:lnTo>
                  <a:lnTo>
                    <a:pt x="0" y="0"/>
                  </a:lnTo>
                  <a:lnTo>
                    <a:pt x="750747" y="750112"/>
                  </a:lnTo>
                  <a:lnTo>
                    <a:pt x="1165428" y="1162926"/>
                  </a:lnTo>
                  <a:lnTo>
                    <a:pt x="1392059" y="1384960"/>
                  </a:lnTo>
                  <a:lnTo>
                    <a:pt x="1578622" y="1562722"/>
                  </a:lnTo>
                  <a:lnTo>
                    <a:pt x="1719249" y="1527479"/>
                  </a:lnTo>
                  <a:lnTo>
                    <a:pt x="1781289" y="1511579"/>
                  </a:lnTo>
                  <a:lnTo>
                    <a:pt x="1838159" y="1496745"/>
                  </a:lnTo>
                  <a:lnTo>
                    <a:pt x="1890153" y="1482902"/>
                  </a:lnTo>
                  <a:lnTo>
                    <a:pt x="1937537" y="1469986"/>
                  </a:lnTo>
                  <a:lnTo>
                    <a:pt x="1980590" y="1457921"/>
                  </a:lnTo>
                  <a:lnTo>
                    <a:pt x="2019592" y="1446644"/>
                  </a:lnTo>
                  <a:lnTo>
                    <a:pt x="2086521" y="1426159"/>
                  </a:lnTo>
                  <a:lnTo>
                    <a:pt x="2161946" y="1395996"/>
                  </a:lnTo>
                  <a:lnTo>
                    <a:pt x="2171154" y="1381785"/>
                  </a:lnTo>
                  <a:lnTo>
                    <a:pt x="2167534" y="1371638"/>
                  </a:lnTo>
                  <a:lnTo>
                    <a:pt x="2176056" y="1363052"/>
                  </a:lnTo>
                  <a:lnTo>
                    <a:pt x="2199487" y="1359458"/>
                  </a:lnTo>
                  <a:lnTo>
                    <a:pt x="2226208" y="1361147"/>
                  </a:lnTo>
                  <a:lnTo>
                    <a:pt x="2259457" y="1360906"/>
                  </a:lnTo>
                  <a:lnTo>
                    <a:pt x="2302522" y="1351534"/>
                  </a:lnTo>
                  <a:lnTo>
                    <a:pt x="2377325" y="1335925"/>
                  </a:lnTo>
                  <a:lnTo>
                    <a:pt x="2430526" y="1319987"/>
                  </a:lnTo>
                  <a:lnTo>
                    <a:pt x="2466962" y="1303985"/>
                  </a:lnTo>
                  <a:lnTo>
                    <a:pt x="2491486" y="1288199"/>
                  </a:lnTo>
                  <a:lnTo>
                    <a:pt x="2508923" y="1272882"/>
                  </a:lnTo>
                  <a:lnTo>
                    <a:pt x="2524112" y="1258316"/>
                  </a:lnTo>
                  <a:lnTo>
                    <a:pt x="2541879" y="1244765"/>
                  </a:lnTo>
                  <a:lnTo>
                    <a:pt x="2567089" y="1232509"/>
                  </a:lnTo>
                  <a:lnTo>
                    <a:pt x="2615171" y="1217599"/>
                  </a:lnTo>
                  <a:lnTo>
                    <a:pt x="2662199" y="1207173"/>
                  </a:lnTo>
                  <a:lnTo>
                    <a:pt x="2708897" y="1197406"/>
                  </a:lnTo>
                  <a:lnTo>
                    <a:pt x="2755925" y="1184516"/>
                  </a:lnTo>
                  <a:lnTo>
                    <a:pt x="2804020" y="1164678"/>
                  </a:lnTo>
                  <a:lnTo>
                    <a:pt x="2844292" y="1145616"/>
                  </a:lnTo>
                  <a:lnTo>
                    <a:pt x="2893098" y="1124013"/>
                  </a:lnTo>
                  <a:lnTo>
                    <a:pt x="3002623" y="1076261"/>
                  </a:lnTo>
                  <a:lnTo>
                    <a:pt x="3056534" y="1051648"/>
                  </a:lnTo>
                  <a:lnTo>
                    <a:pt x="3105340" y="1027531"/>
                  </a:lnTo>
                  <a:lnTo>
                    <a:pt x="3145625" y="1004697"/>
                  </a:lnTo>
                  <a:lnTo>
                    <a:pt x="3200374" y="971169"/>
                  </a:lnTo>
                  <a:lnTo>
                    <a:pt x="3241370" y="944714"/>
                  </a:lnTo>
                  <a:lnTo>
                    <a:pt x="3266833" y="921372"/>
                  </a:lnTo>
                  <a:lnTo>
                    <a:pt x="3274999" y="897191"/>
                  </a:lnTo>
                  <a:close/>
                </a:path>
              </a:pathLst>
            </a:custGeom>
            <a:solidFill>
              <a:srgbClr val="FF0000">
                <a:alpha val="4314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42"/>
            <p:cNvSpPr/>
            <p:nvPr/>
          </p:nvSpPr>
          <p:spPr>
            <a:xfrm>
              <a:off x="3597465" y="2691345"/>
              <a:ext cx="1699895" cy="890270"/>
            </a:xfrm>
            <a:custGeom>
              <a:rect b="b" l="l" r="r" t="t"/>
              <a:pathLst>
                <a:path extrusionOk="0" h="890270" w="1699895">
                  <a:moveTo>
                    <a:pt x="0" y="890058"/>
                  </a:moveTo>
                  <a:lnTo>
                    <a:pt x="49672" y="876870"/>
                  </a:lnTo>
                  <a:lnTo>
                    <a:pt x="97573" y="864162"/>
                  </a:lnTo>
                  <a:lnTo>
                    <a:pt x="142476" y="851933"/>
                  </a:lnTo>
                  <a:lnTo>
                    <a:pt x="183155" y="840184"/>
                  </a:lnTo>
                  <a:lnTo>
                    <a:pt x="218382" y="828495"/>
                  </a:lnTo>
                  <a:lnTo>
                    <a:pt x="249113" y="816686"/>
                  </a:lnTo>
                  <a:lnTo>
                    <a:pt x="277390" y="805117"/>
                  </a:lnTo>
                  <a:lnTo>
                    <a:pt x="305259" y="794147"/>
                  </a:lnTo>
                  <a:lnTo>
                    <a:pt x="360859" y="774485"/>
                  </a:lnTo>
                  <a:lnTo>
                    <a:pt x="409919" y="759618"/>
                  </a:lnTo>
                  <a:lnTo>
                    <a:pt x="448622" y="752905"/>
                  </a:lnTo>
                  <a:lnTo>
                    <a:pt x="466133" y="750986"/>
                  </a:lnTo>
                  <a:lnTo>
                    <a:pt x="484054" y="748109"/>
                  </a:lnTo>
                  <a:lnTo>
                    <a:pt x="526572" y="738038"/>
                  </a:lnTo>
                  <a:lnTo>
                    <a:pt x="562549" y="725090"/>
                  </a:lnTo>
                  <a:lnTo>
                    <a:pt x="566569" y="718317"/>
                  </a:lnTo>
                  <a:lnTo>
                    <a:pt x="563094" y="711183"/>
                  </a:lnTo>
                  <a:lnTo>
                    <a:pt x="564797" y="703331"/>
                  </a:lnTo>
                  <a:lnTo>
                    <a:pt x="621577" y="685283"/>
                  </a:lnTo>
                  <a:lnTo>
                    <a:pt x="674221" y="674265"/>
                  </a:lnTo>
                  <a:lnTo>
                    <a:pt x="732238" y="662817"/>
                  </a:lnTo>
                  <a:lnTo>
                    <a:pt x="785580" y="652412"/>
                  </a:lnTo>
                  <a:lnTo>
                    <a:pt x="824199" y="644525"/>
                  </a:lnTo>
                  <a:lnTo>
                    <a:pt x="845867" y="640328"/>
                  </a:lnTo>
                  <a:lnTo>
                    <a:pt x="850364" y="639729"/>
                  </a:lnTo>
                  <a:lnTo>
                    <a:pt x="851591" y="637691"/>
                  </a:lnTo>
                  <a:lnTo>
                    <a:pt x="863447" y="629179"/>
                  </a:lnTo>
                  <a:lnTo>
                    <a:pt x="891792" y="610356"/>
                  </a:lnTo>
                  <a:lnTo>
                    <a:pt x="928859" y="585059"/>
                  </a:lnTo>
                  <a:lnTo>
                    <a:pt x="968106" y="559763"/>
                  </a:lnTo>
                  <a:lnTo>
                    <a:pt x="1002990" y="540940"/>
                  </a:lnTo>
                  <a:lnTo>
                    <a:pt x="1054779" y="529910"/>
                  </a:lnTo>
                  <a:lnTo>
                    <a:pt x="1078012" y="529251"/>
                  </a:lnTo>
                  <a:lnTo>
                    <a:pt x="1103290" y="525595"/>
                  </a:lnTo>
                  <a:lnTo>
                    <a:pt x="1130274" y="517742"/>
                  </a:lnTo>
                  <a:lnTo>
                    <a:pt x="1157804" y="507851"/>
                  </a:lnTo>
                  <a:lnTo>
                    <a:pt x="1187515" y="496282"/>
                  </a:lnTo>
                  <a:lnTo>
                    <a:pt x="1221040" y="483394"/>
                  </a:lnTo>
                  <a:lnTo>
                    <a:pt x="1259674" y="468647"/>
                  </a:lnTo>
                  <a:lnTo>
                    <a:pt x="1302258" y="451743"/>
                  </a:lnTo>
                  <a:lnTo>
                    <a:pt x="1346751" y="433399"/>
                  </a:lnTo>
                  <a:lnTo>
                    <a:pt x="1391110" y="414337"/>
                  </a:lnTo>
                  <a:lnTo>
                    <a:pt x="1437510" y="393896"/>
                  </a:lnTo>
                  <a:lnTo>
                    <a:pt x="1486500" y="371657"/>
                  </a:lnTo>
                  <a:lnTo>
                    <a:pt x="1533586" y="348698"/>
                  </a:lnTo>
                  <a:lnTo>
                    <a:pt x="1574270" y="326099"/>
                  </a:lnTo>
                  <a:lnTo>
                    <a:pt x="1608880" y="302780"/>
                  </a:lnTo>
                  <a:lnTo>
                    <a:pt x="1639678" y="278622"/>
                  </a:lnTo>
                  <a:lnTo>
                    <a:pt x="1683290" y="237860"/>
                  </a:lnTo>
                  <a:lnTo>
                    <a:pt x="1699639" y="219157"/>
                  </a:lnTo>
                  <a:lnTo>
                    <a:pt x="1698822" y="212863"/>
                  </a:lnTo>
                  <a:lnTo>
                    <a:pt x="1656033" y="169283"/>
                  </a:lnTo>
                  <a:lnTo>
                    <a:pt x="1609150" y="138112"/>
                  </a:lnTo>
                  <a:lnTo>
                    <a:pt x="1569358" y="127562"/>
                  </a:lnTo>
                  <a:lnTo>
                    <a:pt x="1547621" y="125524"/>
                  </a:lnTo>
                  <a:lnTo>
                    <a:pt x="1521930" y="122767"/>
                  </a:lnTo>
                  <a:lnTo>
                    <a:pt x="1493383" y="118330"/>
                  </a:lnTo>
                  <a:lnTo>
                    <a:pt x="1462518" y="113175"/>
                  </a:lnTo>
                  <a:lnTo>
                    <a:pt x="1426474" y="108020"/>
                  </a:lnTo>
                  <a:lnTo>
                    <a:pt x="1382390" y="103584"/>
                  </a:lnTo>
                  <a:lnTo>
                    <a:pt x="1334840" y="101159"/>
                  </a:lnTo>
                  <a:lnTo>
                    <a:pt x="1276544" y="99533"/>
                  </a:lnTo>
                  <a:lnTo>
                    <a:pt x="1216294" y="97967"/>
                  </a:lnTo>
                  <a:lnTo>
                    <a:pt x="1162882" y="95727"/>
                  </a:lnTo>
                  <a:lnTo>
                    <a:pt x="1125100" y="92075"/>
                  </a:lnTo>
                  <a:lnTo>
                    <a:pt x="1109497" y="84282"/>
                  </a:lnTo>
                  <a:lnTo>
                    <a:pt x="1115831" y="73851"/>
                  </a:lnTo>
                  <a:lnTo>
                    <a:pt x="1122438" y="62941"/>
                  </a:lnTo>
                  <a:lnTo>
                    <a:pt x="1072348" y="48001"/>
                  </a:lnTo>
                  <a:lnTo>
                    <a:pt x="1023369" y="43029"/>
                  </a:lnTo>
                  <a:lnTo>
                    <a:pt x="967620" y="38610"/>
                  </a:lnTo>
                  <a:lnTo>
                    <a:pt x="912010" y="34558"/>
                  </a:lnTo>
                  <a:lnTo>
                    <a:pt x="863447" y="30691"/>
                  </a:lnTo>
                  <a:lnTo>
                    <a:pt x="810504" y="26315"/>
                  </a:lnTo>
                  <a:lnTo>
                    <a:pt x="760422" y="22539"/>
                  </a:lnTo>
                  <a:lnTo>
                    <a:pt x="716064" y="19002"/>
                  </a:lnTo>
                  <a:lnTo>
                    <a:pt x="680292" y="15345"/>
                  </a:lnTo>
                  <a:lnTo>
                    <a:pt x="654535" y="11509"/>
                  </a:lnTo>
                  <a:lnTo>
                    <a:pt x="636683" y="7672"/>
                  </a:lnTo>
                  <a:lnTo>
                    <a:pt x="624282" y="3836"/>
                  </a:lnTo>
                  <a:lnTo>
                    <a:pt x="614879" y="0"/>
                  </a:lnTo>
                </a:path>
              </a:pathLst>
            </a:custGeom>
            <a:noFill/>
            <a:ln cap="flat" cmpd="sng" w="38100">
              <a:solidFill>
                <a:srgbClr val="8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42"/>
            <p:cNvSpPr/>
            <p:nvPr/>
          </p:nvSpPr>
          <p:spPr>
            <a:xfrm>
              <a:off x="4671936" y="2400833"/>
              <a:ext cx="122100" cy="15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8" name="Google Shape;288;p42"/>
          <p:cNvSpPr txBox="1"/>
          <p:nvPr/>
        </p:nvSpPr>
        <p:spPr>
          <a:xfrm>
            <a:off x="1221739" y="2129790"/>
            <a:ext cx="21234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1800">
                <a:solidFill>
                  <a:schemeClr val="dk1"/>
                </a:solidFill>
                <a:latin typeface="Arial"/>
                <a:ea typeface="Arial"/>
                <a:cs typeface="Arial"/>
                <a:sym typeface="Arial"/>
              </a:rPr>
              <a:t>Laser Terrain Mapping</a:t>
            </a:r>
            <a:endParaRPr sz="1800">
              <a:solidFill>
                <a:schemeClr val="dk1"/>
              </a:solidFill>
              <a:latin typeface="Arial"/>
              <a:ea typeface="Arial"/>
              <a:cs typeface="Arial"/>
              <a:sym typeface="Arial"/>
            </a:endParaRPr>
          </a:p>
        </p:txBody>
      </p:sp>
      <p:sp>
        <p:nvSpPr>
          <p:cNvPr id="289" name="Google Shape;289;p42"/>
          <p:cNvSpPr/>
          <p:nvPr/>
        </p:nvSpPr>
        <p:spPr>
          <a:xfrm>
            <a:off x="152400" y="2800350"/>
            <a:ext cx="4805400" cy="2015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42"/>
          <p:cNvSpPr txBox="1"/>
          <p:nvPr/>
        </p:nvSpPr>
        <p:spPr>
          <a:xfrm>
            <a:off x="2921952" y="4215765"/>
            <a:ext cx="7023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600">
                <a:solidFill>
                  <a:srgbClr val="33CC33"/>
                </a:solidFill>
                <a:latin typeface="Arial"/>
                <a:ea typeface="Arial"/>
                <a:cs typeface="Arial"/>
                <a:sym typeface="Arial"/>
              </a:rPr>
              <a:t>Stanley</a:t>
            </a:r>
            <a:endParaRPr sz="1600">
              <a:solidFill>
                <a:schemeClr val="dk1"/>
              </a:solidFill>
              <a:latin typeface="Arial"/>
              <a:ea typeface="Arial"/>
              <a:cs typeface="Arial"/>
              <a:sym typeface="Arial"/>
            </a:endParaRPr>
          </a:p>
        </p:txBody>
      </p:sp>
      <p:grpSp>
        <p:nvGrpSpPr>
          <p:cNvPr id="291" name="Google Shape;291;p42"/>
          <p:cNvGrpSpPr/>
          <p:nvPr/>
        </p:nvGrpSpPr>
        <p:grpSpPr>
          <a:xfrm>
            <a:off x="457200" y="3108722"/>
            <a:ext cx="4268700" cy="1855003"/>
            <a:chOff x="457200" y="4144962"/>
            <a:chExt cx="4268700" cy="2473338"/>
          </a:xfrm>
        </p:grpSpPr>
        <p:sp>
          <p:nvSpPr>
            <p:cNvPr id="292" name="Google Shape;292;p42"/>
            <p:cNvSpPr/>
            <p:nvPr/>
          </p:nvSpPr>
          <p:spPr>
            <a:xfrm>
              <a:off x="595312" y="4144962"/>
              <a:ext cx="2247900" cy="238125"/>
            </a:xfrm>
            <a:custGeom>
              <a:rect b="b" l="l" r="r" t="t"/>
              <a:pathLst>
                <a:path extrusionOk="0" h="238125" w="2247900">
                  <a:moveTo>
                    <a:pt x="2247900" y="0"/>
                  </a:moveTo>
                  <a:lnTo>
                    <a:pt x="0" y="0"/>
                  </a:lnTo>
                  <a:lnTo>
                    <a:pt x="0" y="238125"/>
                  </a:lnTo>
                  <a:lnTo>
                    <a:pt x="2247900" y="238125"/>
                  </a:lnTo>
                  <a:lnTo>
                    <a:pt x="22479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42"/>
            <p:cNvSpPr/>
            <p:nvPr/>
          </p:nvSpPr>
          <p:spPr>
            <a:xfrm>
              <a:off x="457200" y="6400800"/>
              <a:ext cx="4268700" cy="217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4" name="Google Shape;294;p42"/>
          <p:cNvSpPr txBox="1"/>
          <p:nvPr/>
        </p:nvSpPr>
        <p:spPr>
          <a:xfrm>
            <a:off x="612140" y="2815590"/>
            <a:ext cx="2813100" cy="1197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1800">
                <a:solidFill>
                  <a:srgbClr val="FFFFFF"/>
                </a:solidFill>
                <a:latin typeface="Arial"/>
                <a:ea typeface="Arial"/>
                <a:cs typeface="Arial"/>
                <a:sym typeface="Arial"/>
              </a:rPr>
              <a:t>Learning from Human Drivers</a:t>
            </a:r>
            <a:endParaRPr sz="1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500">
              <a:solidFill>
                <a:schemeClr val="dk1"/>
              </a:solidFill>
              <a:latin typeface="Arial"/>
              <a:ea typeface="Arial"/>
              <a:cs typeface="Arial"/>
              <a:sym typeface="Arial"/>
            </a:endParaRPr>
          </a:p>
          <a:p>
            <a:pPr indent="0" lvl="0" marL="1396365" marR="0" rtl="0" algn="l">
              <a:lnSpc>
                <a:spcPct val="100000"/>
              </a:lnSpc>
              <a:spcBef>
                <a:spcPts val="0"/>
              </a:spcBef>
              <a:spcAft>
                <a:spcPts val="0"/>
              </a:spcAft>
              <a:buNone/>
            </a:pPr>
            <a:r>
              <a:rPr lang="en-GB" sz="1600">
                <a:solidFill>
                  <a:srgbClr val="00CC99"/>
                </a:solidFill>
                <a:latin typeface="Arial"/>
                <a:ea typeface="Arial"/>
                <a:cs typeface="Arial"/>
                <a:sym typeface="Arial"/>
              </a:rPr>
              <a:t>Sebastian</a:t>
            </a:r>
            <a:endParaRPr sz="1600">
              <a:solidFill>
                <a:schemeClr val="dk1"/>
              </a:solidFill>
              <a:latin typeface="Arial"/>
              <a:ea typeface="Arial"/>
              <a:cs typeface="Arial"/>
              <a:sym typeface="Arial"/>
            </a:endParaRPr>
          </a:p>
        </p:txBody>
      </p:sp>
      <p:sp>
        <p:nvSpPr>
          <p:cNvPr id="295" name="Google Shape;295;p42"/>
          <p:cNvSpPr/>
          <p:nvPr/>
        </p:nvSpPr>
        <p:spPr>
          <a:xfrm>
            <a:off x="5029200" y="2800350"/>
            <a:ext cx="3979800" cy="1989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42"/>
          <p:cNvSpPr txBox="1"/>
          <p:nvPr/>
        </p:nvSpPr>
        <p:spPr>
          <a:xfrm>
            <a:off x="5946140" y="2929890"/>
            <a:ext cx="15093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GB" sz="1800">
                <a:solidFill>
                  <a:schemeClr val="dk1"/>
                </a:solidFill>
                <a:latin typeface="Arial"/>
                <a:ea typeface="Arial"/>
                <a:cs typeface="Arial"/>
                <a:sym typeface="Arial"/>
              </a:rPr>
              <a:t>Adaptive Vision</a:t>
            </a:r>
            <a:endParaRPr sz="1800">
              <a:solidFill>
                <a:schemeClr val="dk1"/>
              </a:solidFill>
              <a:latin typeface="Arial"/>
              <a:ea typeface="Arial"/>
              <a:cs typeface="Arial"/>
              <a:sym typeface="Arial"/>
            </a:endParaRPr>
          </a:p>
        </p:txBody>
      </p:sp>
      <p:sp>
        <p:nvSpPr>
          <p:cNvPr id="297" name="Google Shape;297;p42"/>
          <p:cNvSpPr/>
          <p:nvPr/>
        </p:nvSpPr>
        <p:spPr>
          <a:xfrm>
            <a:off x="6096000" y="1085850"/>
            <a:ext cx="2657400" cy="16203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42"/>
          <p:cNvSpPr txBox="1"/>
          <p:nvPr/>
        </p:nvSpPr>
        <p:spPr>
          <a:xfrm>
            <a:off x="7817799" y="1158250"/>
            <a:ext cx="1326300" cy="628500"/>
          </a:xfrm>
          <a:prstGeom prst="rect">
            <a:avLst/>
          </a:prstGeom>
          <a:noFill/>
          <a:ln>
            <a:noFill/>
          </a:ln>
        </p:spPr>
        <p:txBody>
          <a:bodyPr anchorCtr="0" anchor="t" bIns="0" lIns="0" spcFirstLastPara="1" rIns="0" wrap="square" tIns="27925">
            <a:spAutoFit/>
          </a:bodyPr>
          <a:lstStyle/>
          <a:p>
            <a:pPr indent="390525" lvl="0" marL="12700" marR="5080" rtl="0" algn="l">
              <a:lnSpc>
                <a:spcPct val="116666"/>
              </a:lnSpc>
              <a:spcBef>
                <a:spcPts val="0"/>
              </a:spcBef>
              <a:spcAft>
                <a:spcPts val="0"/>
              </a:spcAft>
              <a:buNone/>
            </a:pPr>
            <a:r>
              <a:rPr b="1" lang="en-GB" sz="1800">
                <a:solidFill>
                  <a:schemeClr val="dk1"/>
                </a:solidFill>
                <a:latin typeface="Arial"/>
                <a:ea typeface="Arial"/>
                <a:cs typeface="Arial"/>
                <a:sym typeface="Arial"/>
              </a:rPr>
              <a:t>Path  Planning</a:t>
            </a:r>
            <a:endParaRPr sz="1800">
              <a:solidFill>
                <a:schemeClr val="dk1"/>
              </a:solidFill>
              <a:latin typeface="Arial"/>
              <a:ea typeface="Arial"/>
              <a:cs typeface="Arial"/>
              <a:sym typeface="Arial"/>
            </a:endParaRPr>
          </a:p>
        </p:txBody>
      </p:sp>
      <p:sp>
        <p:nvSpPr>
          <p:cNvPr id="299" name="Google Shape;299;p42"/>
          <p:cNvSpPr txBox="1"/>
          <p:nvPr/>
        </p:nvSpPr>
        <p:spPr>
          <a:xfrm>
            <a:off x="5158740" y="4863465"/>
            <a:ext cx="3715500" cy="4437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GB" sz="1000">
                <a:solidFill>
                  <a:schemeClr val="dk1"/>
                </a:solidFill>
                <a:latin typeface="Arial"/>
                <a:ea typeface="Arial"/>
                <a:cs typeface="Arial"/>
                <a:sym typeface="Arial"/>
              </a:rPr>
              <a:t>Images and movies taken from Sebastian Thrun’s multimedia w</a:t>
            </a:r>
            <a:r>
              <a:rPr baseline="30000" lang="en-GB" sz="1800">
                <a:solidFill>
                  <a:srgbClr val="898989"/>
                </a:solidFill>
                <a:latin typeface="Arial"/>
                <a:ea typeface="Arial"/>
                <a:cs typeface="Arial"/>
                <a:sym typeface="Arial"/>
              </a:rPr>
              <a:t>1</a:t>
            </a:r>
            <a:r>
              <a:rPr lang="en-GB" sz="1000">
                <a:solidFill>
                  <a:schemeClr val="dk1"/>
                </a:solidFill>
                <a:latin typeface="Arial"/>
                <a:ea typeface="Arial"/>
                <a:cs typeface="Arial"/>
                <a:sym typeface="Arial"/>
              </a:rPr>
              <a:t>e</a:t>
            </a:r>
            <a:r>
              <a:rPr baseline="30000" lang="en-GB" sz="1800">
                <a:solidFill>
                  <a:srgbClr val="898989"/>
                </a:solidFill>
                <a:latin typeface="Arial"/>
                <a:ea typeface="Arial"/>
                <a:cs typeface="Arial"/>
                <a:sym typeface="Arial"/>
              </a:rPr>
              <a:t>4</a:t>
            </a:r>
            <a:r>
              <a:rPr lang="en-GB" sz="1000">
                <a:solidFill>
                  <a:schemeClr val="dk1"/>
                </a:solidFill>
                <a:latin typeface="Arial"/>
                <a:ea typeface="Arial"/>
                <a:cs typeface="Arial"/>
                <a:sym typeface="Arial"/>
              </a:rPr>
              <a:t>bsite.</a:t>
            </a:r>
            <a:endParaRPr sz="10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1022350" y="67627"/>
            <a:ext cx="7969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Deep Learning in the Headlines</a:t>
            </a:r>
            <a:endParaRPr/>
          </a:p>
        </p:txBody>
      </p:sp>
      <p:sp>
        <p:nvSpPr>
          <p:cNvPr id="305" name="Google Shape;305;p43"/>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15</a:t>
            </a:r>
            <a:endParaRPr sz="1200">
              <a:solidFill>
                <a:schemeClr val="dk1"/>
              </a:solidFill>
              <a:latin typeface="Arial"/>
              <a:ea typeface="Arial"/>
              <a:cs typeface="Arial"/>
              <a:sym typeface="Arial"/>
            </a:endParaRPr>
          </a:p>
        </p:txBody>
      </p:sp>
      <p:grpSp>
        <p:nvGrpSpPr>
          <p:cNvPr id="306" name="Google Shape;306;p43"/>
          <p:cNvGrpSpPr/>
          <p:nvPr/>
        </p:nvGrpSpPr>
        <p:grpSpPr>
          <a:xfrm>
            <a:off x="381002" y="1085847"/>
            <a:ext cx="3794098" cy="1736931"/>
            <a:chOff x="381002" y="1447796"/>
            <a:chExt cx="3794098" cy="2315908"/>
          </a:xfrm>
        </p:grpSpPr>
        <p:sp>
          <p:nvSpPr>
            <p:cNvPr id="307" name="Google Shape;307;p43"/>
            <p:cNvSpPr/>
            <p:nvPr/>
          </p:nvSpPr>
          <p:spPr>
            <a:xfrm>
              <a:off x="381002" y="1567404"/>
              <a:ext cx="3657600" cy="2196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43"/>
            <p:cNvSpPr/>
            <p:nvPr/>
          </p:nvSpPr>
          <p:spPr>
            <a:xfrm>
              <a:off x="3352800" y="1447796"/>
              <a:ext cx="822300" cy="403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 name="Google Shape;309;p43"/>
          <p:cNvSpPr/>
          <p:nvPr/>
        </p:nvSpPr>
        <p:spPr>
          <a:xfrm>
            <a:off x="4669226" y="1117748"/>
            <a:ext cx="3111300" cy="309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43"/>
          <p:cNvSpPr/>
          <p:nvPr/>
        </p:nvSpPr>
        <p:spPr>
          <a:xfrm>
            <a:off x="4648200" y="1505508"/>
            <a:ext cx="3267600" cy="447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43"/>
          <p:cNvSpPr/>
          <p:nvPr/>
        </p:nvSpPr>
        <p:spPr>
          <a:xfrm>
            <a:off x="4649777" y="2051030"/>
            <a:ext cx="4085700" cy="726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2" name="Google Shape;312;p43"/>
          <p:cNvGrpSpPr/>
          <p:nvPr/>
        </p:nvGrpSpPr>
        <p:grpSpPr>
          <a:xfrm>
            <a:off x="304800" y="3028954"/>
            <a:ext cx="4114800" cy="1975753"/>
            <a:chOff x="304800" y="4038605"/>
            <a:chExt cx="4114800" cy="2634337"/>
          </a:xfrm>
        </p:grpSpPr>
        <p:sp>
          <p:nvSpPr>
            <p:cNvPr id="313" name="Google Shape;313;p43"/>
            <p:cNvSpPr/>
            <p:nvPr/>
          </p:nvSpPr>
          <p:spPr>
            <a:xfrm>
              <a:off x="304800" y="4038605"/>
              <a:ext cx="4114800" cy="1372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43"/>
            <p:cNvSpPr/>
            <p:nvPr/>
          </p:nvSpPr>
          <p:spPr>
            <a:xfrm>
              <a:off x="304800" y="5369142"/>
              <a:ext cx="3375900" cy="1303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5" name="Google Shape;315;p43"/>
          <p:cNvSpPr/>
          <p:nvPr/>
        </p:nvSpPr>
        <p:spPr>
          <a:xfrm>
            <a:off x="4658575" y="3028950"/>
            <a:ext cx="4256700" cy="20001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 name="Shape 319"/>
        <p:cNvGrpSpPr/>
        <p:nvPr/>
      </p:nvGrpSpPr>
      <p:grpSpPr>
        <a:xfrm>
          <a:off x="0" y="0"/>
          <a:ext cx="0" cy="0"/>
          <a:chOff x="0" y="0"/>
          <a:chExt cx="0" cy="0"/>
        </a:xfrm>
      </p:grpSpPr>
      <p:sp>
        <p:nvSpPr>
          <p:cNvPr id="320" name="Google Shape;320;p44"/>
          <p:cNvSpPr/>
          <p:nvPr/>
        </p:nvSpPr>
        <p:spPr>
          <a:xfrm>
            <a:off x="4789576" y="3100477"/>
            <a:ext cx="1740900" cy="84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1" name="Google Shape;321;p44"/>
          <p:cNvGrpSpPr/>
          <p:nvPr/>
        </p:nvGrpSpPr>
        <p:grpSpPr>
          <a:xfrm>
            <a:off x="4627651" y="491730"/>
            <a:ext cx="2130741" cy="4483975"/>
            <a:chOff x="4627651" y="655640"/>
            <a:chExt cx="2130741" cy="5978634"/>
          </a:xfrm>
        </p:grpSpPr>
        <p:sp>
          <p:nvSpPr>
            <p:cNvPr id="322" name="Google Shape;322;p44"/>
            <p:cNvSpPr/>
            <p:nvPr/>
          </p:nvSpPr>
          <p:spPr>
            <a:xfrm>
              <a:off x="5084851" y="5667374"/>
              <a:ext cx="966900" cy="966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44"/>
            <p:cNvSpPr/>
            <p:nvPr/>
          </p:nvSpPr>
          <p:spPr>
            <a:xfrm>
              <a:off x="4709578" y="2381980"/>
              <a:ext cx="1949400" cy="1323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44"/>
            <p:cNvSpPr/>
            <p:nvPr/>
          </p:nvSpPr>
          <p:spPr>
            <a:xfrm>
              <a:off x="4654638" y="2332043"/>
              <a:ext cx="2103754" cy="338455"/>
            </a:xfrm>
            <a:custGeom>
              <a:rect b="b" l="l" r="r" t="t"/>
              <a:pathLst>
                <a:path extrusionOk="0" h="338455" w="2103754">
                  <a:moveTo>
                    <a:pt x="2103437" y="0"/>
                  </a:moveTo>
                  <a:lnTo>
                    <a:pt x="0" y="0"/>
                  </a:lnTo>
                  <a:lnTo>
                    <a:pt x="0" y="338194"/>
                  </a:lnTo>
                  <a:lnTo>
                    <a:pt x="2103437" y="338194"/>
                  </a:lnTo>
                  <a:lnTo>
                    <a:pt x="210343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44"/>
            <p:cNvSpPr/>
            <p:nvPr/>
          </p:nvSpPr>
          <p:spPr>
            <a:xfrm>
              <a:off x="5278577" y="3747858"/>
              <a:ext cx="728979" cy="232410"/>
            </a:xfrm>
            <a:custGeom>
              <a:rect b="b" l="l" r="r" t="t"/>
              <a:pathLst>
                <a:path extrusionOk="0" h="232410" w="728979">
                  <a:moveTo>
                    <a:pt x="364286" y="0"/>
                  </a:moveTo>
                  <a:lnTo>
                    <a:pt x="0" y="101384"/>
                  </a:lnTo>
                  <a:lnTo>
                    <a:pt x="182143" y="101384"/>
                  </a:lnTo>
                  <a:lnTo>
                    <a:pt x="182143" y="232232"/>
                  </a:lnTo>
                  <a:lnTo>
                    <a:pt x="546430" y="232232"/>
                  </a:lnTo>
                  <a:lnTo>
                    <a:pt x="546430" y="101384"/>
                  </a:lnTo>
                  <a:lnTo>
                    <a:pt x="728573" y="101384"/>
                  </a:lnTo>
                  <a:lnTo>
                    <a:pt x="36428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44"/>
            <p:cNvSpPr/>
            <p:nvPr/>
          </p:nvSpPr>
          <p:spPr>
            <a:xfrm>
              <a:off x="5278582" y="3747858"/>
              <a:ext cx="728979" cy="232410"/>
            </a:xfrm>
            <a:custGeom>
              <a:rect b="b" l="l" r="r" t="t"/>
              <a:pathLst>
                <a:path extrusionOk="0" h="232410" w="728979">
                  <a:moveTo>
                    <a:pt x="364284" y="0"/>
                  </a:moveTo>
                  <a:lnTo>
                    <a:pt x="728568" y="101383"/>
                  </a:lnTo>
                  <a:lnTo>
                    <a:pt x="546426" y="101383"/>
                  </a:lnTo>
                  <a:lnTo>
                    <a:pt x="546426" y="232226"/>
                  </a:lnTo>
                  <a:lnTo>
                    <a:pt x="182142" y="232226"/>
                  </a:lnTo>
                  <a:lnTo>
                    <a:pt x="182142" y="101383"/>
                  </a:lnTo>
                  <a:lnTo>
                    <a:pt x="0" y="101383"/>
                  </a:lnTo>
                  <a:lnTo>
                    <a:pt x="364284"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44"/>
            <p:cNvSpPr/>
            <p:nvPr/>
          </p:nvSpPr>
          <p:spPr>
            <a:xfrm>
              <a:off x="5218252" y="2276246"/>
              <a:ext cx="728979" cy="232410"/>
            </a:xfrm>
            <a:custGeom>
              <a:rect b="b" l="l" r="r" t="t"/>
              <a:pathLst>
                <a:path extrusionOk="0" h="232410" w="728979">
                  <a:moveTo>
                    <a:pt x="364286" y="0"/>
                  </a:moveTo>
                  <a:lnTo>
                    <a:pt x="0" y="101384"/>
                  </a:lnTo>
                  <a:lnTo>
                    <a:pt x="182143" y="101384"/>
                  </a:lnTo>
                  <a:lnTo>
                    <a:pt x="182143" y="232232"/>
                  </a:lnTo>
                  <a:lnTo>
                    <a:pt x="546430" y="232232"/>
                  </a:lnTo>
                  <a:lnTo>
                    <a:pt x="546430" y="101384"/>
                  </a:lnTo>
                  <a:lnTo>
                    <a:pt x="728573" y="101384"/>
                  </a:lnTo>
                  <a:lnTo>
                    <a:pt x="36428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44"/>
            <p:cNvSpPr/>
            <p:nvPr/>
          </p:nvSpPr>
          <p:spPr>
            <a:xfrm>
              <a:off x="5218257" y="2276246"/>
              <a:ext cx="728979" cy="232410"/>
            </a:xfrm>
            <a:custGeom>
              <a:rect b="b" l="l" r="r" t="t"/>
              <a:pathLst>
                <a:path extrusionOk="0" h="232410" w="728979">
                  <a:moveTo>
                    <a:pt x="364284" y="0"/>
                  </a:moveTo>
                  <a:lnTo>
                    <a:pt x="728568" y="101383"/>
                  </a:lnTo>
                  <a:lnTo>
                    <a:pt x="546426" y="101383"/>
                  </a:lnTo>
                  <a:lnTo>
                    <a:pt x="546426" y="232226"/>
                  </a:lnTo>
                  <a:lnTo>
                    <a:pt x="182142" y="232226"/>
                  </a:lnTo>
                  <a:lnTo>
                    <a:pt x="182142" y="101383"/>
                  </a:lnTo>
                  <a:lnTo>
                    <a:pt x="0" y="101383"/>
                  </a:lnTo>
                  <a:lnTo>
                    <a:pt x="364284"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44"/>
            <p:cNvSpPr/>
            <p:nvPr/>
          </p:nvSpPr>
          <p:spPr>
            <a:xfrm>
              <a:off x="4668926" y="779426"/>
              <a:ext cx="1948800" cy="1401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44"/>
            <p:cNvSpPr/>
            <p:nvPr/>
          </p:nvSpPr>
          <p:spPr>
            <a:xfrm>
              <a:off x="4627651" y="655640"/>
              <a:ext cx="2011679" cy="339090"/>
            </a:xfrm>
            <a:custGeom>
              <a:rect b="b" l="l" r="r" t="t"/>
              <a:pathLst>
                <a:path extrusionOk="0" h="339090" w="2011679">
                  <a:moveTo>
                    <a:pt x="2011362" y="0"/>
                  </a:moveTo>
                  <a:lnTo>
                    <a:pt x="0" y="0"/>
                  </a:lnTo>
                  <a:lnTo>
                    <a:pt x="0" y="338554"/>
                  </a:lnTo>
                  <a:lnTo>
                    <a:pt x="2011362" y="338554"/>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44"/>
          <p:cNvSpPr txBox="1"/>
          <p:nvPr/>
        </p:nvSpPr>
        <p:spPr>
          <a:xfrm>
            <a:off x="6320878" y="4502705"/>
            <a:ext cx="676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000">
                <a:solidFill>
                  <a:schemeClr val="dk1"/>
                </a:solidFill>
                <a:latin typeface="Arial"/>
                <a:ea typeface="Arial"/>
                <a:cs typeface="Arial"/>
                <a:sym typeface="Arial"/>
              </a:rPr>
              <a:t>pixels</a:t>
            </a:r>
            <a:endParaRPr sz="2000">
              <a:solidFill>
                <a:schemeClr val="dk1"/>
              </a:solidFill>
              <a:latin typeface="Arial"/>
              <a:ea typeface="Arial"/>
              <a:cs typeface="Arial"/>
              <a:sym typeface="Arial"/>
            </a:endParaRPr>
          </a:p>
        </p:txBody>
      </p:sp>
      <p:sp>
        <p:nvSpPr>
          <p:cNvPr id="332" name="Google Shape;332;p44"/>
          <p:cNvSpPr txBox="1"/>
          <p:nvPr/>
        </p:nvSpPr>
        <p:spPr>
          <a:xfrm>
            <a:off x="6800303" y="3409712"/>
            <a:ext cx="7182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000">
                <a:solidFill>
                  <a:schemeClr val="dk1"/>
                </a:solidFill>
                <a:latin typeface="Arial"/>
                <a:ea typeface="Arial"/>
                <a:cs typeface="Arial"/>
                <a:sym typeface="Arial"/>
              </a:rPr>
              <a:t>edges</a:t>
            </a:r>
            <a:endParaRPr sz="2000">
              <a:solidFill>
                <a:schemeClr val="dk1"/>
              </a:solidFill>
              <a:latin typeface="Arial"/>
              <a:ea typeface="Arial"/>
              <a:cs typeface="Arial"/>
              <a:sym typeface="Arial"/>
            </a:endParaRPr>
          </a:p>
        </p:txBody>
      </p:sp>
      <p:grpSp>
        <p:nvGrpSpPr>
          <p:cNvPr id="333" name="Google Shape;333;p44"/>
          <p:cNvGrpSpPr/>
          <p:nvPr/>
        </p:nvGrpSpPr>
        <p:grpSpPr>
          <a:xfrm>
            <a:off x="5240477" y="3975925"/>
            <a:ext cx="728984" cy="174307"/>
            <a:chOff x="5240477" y="5301234"/>
            <a:chExt cx="728984" cy="232410"/>
          </a:xfrm>
        </p:grpSpPr>
        <p:sp>
          <p:nvSpPr>
            <p:cNvPr id="334" name="Google Shape;334;p44"/>
            <p:cNvSpPr/>
            <p:nvPr/>
          </p:nvSpPr>
          <p:spPr>
            <a:xfrm>
              <a:off x="5240477" y="5301234"/>
              <a:ext cx="728979" cy="232410"/>
            </a:xfrm>
            <a:custGeom>
              <a:rect b="b" l="l" r="r" t="t"/>
              <a:pathLst>
                <a:path extrusionOk="0" h="232410" w="728979">
                  <a:moveTo>
                    <a:pt x="364286" y="0"/>
                  </a:moveTo>
                  <a:lnTo>
                    <a:pt x="0" y="101815"/>
                  </a:lnTo>
                  <a:lnTo>
                    <a:pt x="182143" y="101815"/>
                  </a:lnTo>
                  <a:lnTo>
                    <a:pt x="182143" y="232219"/>
                  </a:lnTo>
                  <a:lnTo>
                    <a:pt x="546430" y="232219"/>
                  </a:lnTo>
                  <a:lnTo>
                    <a:pt x="546430" y="101815"/>
                  </a:lnTo>
                  <a:lnTo>
                    <a:pt x="728573" y="101815"/>
                  </a:lnTo>
                  <a:lnTo>
                    <a:pt x="36428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44"/>
            <p:cNvSpPr/>
            <p:nvPr/>
          </p:nvSpPr>
          <p:spPr>
            <a:xfrm>
              <a:off x="5240482" y="5301234"/>
              <a:ext cx="728979" cy="232410"/>
            </a:xfrm>
            <a:custGeom>
              <a:rect b="b" l="l" r="r" t="t"/>
              <a:pathLst>
                <a:path extrusionOk="0" h="232410" w="728979">
                  <a:moveTo>
                    <a:pt x="364284" y="0"/>
                  </a:moveTo>
                  <a:lnTo>
                    <a:pt x="728568" y="101825"/>
                  </a:lnTo>
                  <a:lnTo>
                    <a:pt x="546426" y="101825"/>
                  </a:lnTo>
                  <a:lnTo>
                    <a:pt x="546426" y="232226"/>
                  </a:lnTo>
                  <a:lnTo>
                    <a:pt x="182142" y="232226"/>
                  </a:lnTo>
                  <a:lnTo>
                    <a:pt x="182142" y="101825"/>
                  </a:lnTo>
                  <a:lnTo>
                    <a:pt x="0" y="101825"/>
                  </a:lnTo>
                  <a:lnTo>
                    <a:pt x="364284"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6" name="Google Shape;336;p44"/>
          <p:cNvSpPr txBox="1"/>
          <p:nvPr/>
        </p:nvSpPr>
        <p:spPr>
          <a:xfrm>
            <a:off x="6940003" y="2039302"/>
            <a:ext cx="1480200" cy="9363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GB" sz="2000">
                <a:solidFill>
                  <a:schemeClr val="dk1"/>
                </a:solidFill>
                <a:latin typeface="Arial"/>
                <a:ea typeface="Arial"/>
                <a:cs typeface="Arial"/>
                <a:sym typeface="Arial"/>
              </a:rPr>
              <a:t>object parts  (combination  of edges)</a:t>
            </a:r>
            <a:endParaRPr sz="2000">
              <a:solidFill>
                <a:schemeClr val="dk1"/>
              </a:solidFill>
              <a:latin typeface="Arial"/>
              <a:ea typeface="Arial"/>
              <a:cs typeface="Arial"/>
              <a:sym typeface="Arial"/>
            </a:endParaRPr>
          </a:p>
        </p:txBody>
      </p:sp>
      <p:sp>
        <p:nvSpPr>
          <p:cNvPr id="337" name="Google Shape;337;p44"/>
          <p:cNvSpPr txBox="1"/>
          <p:nvPr/>
        </p:nvSpPr>
        <p:spPr>
          <a:xfrm>
            <a:off x="6927303" y="986790"/>
            <a:ext cx="15927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000">
                <a:solidFill>
                  <a:schemeClr val="dk1"/>
                </a:solidFill>
                <a:latin typeface="Arial"/>
                <a:ea typeface="Arial"/>
                <a:cs typeface="Arial"/>
                <a:sym typeface="Arial"/>
              </a:rPr>
              <a:t>object models</a:t>
            </a:r>
            <a:endParaRPr sz="2000">
              <a:solidFill>
                <a:schemeClr val="dk1"/>
              </a:solidFill>
              <a:latin typeface="Arial"/>
              <a:ea typeface="Arial"/>
              <a:cs typeface="Arial"/>
              <a:sym typeface="Arial"/>
            </a:endParaRPr>
          </a:p>
        </p:txBody>
      </p:sp>
      <p:sp>
        <p:nvSpPr>
          <p:cNvPr id="338" name="Google Shape;338;p44"/>
          <p:cNvSpPr txBox="1"/>
          <p:nvPr>
            <p:ph type="title"/>
          </p:nvPr>
        </p:nvSpPr>
        <p:spPr>
          <a:xfrm>
            <a:off x="979900" y="67627"/>
            <a:ext cx="7185600" cy="1367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Deep Belief Net on Face Images</a:t>
            </a:r>
            <a:endParaRPr/>
          </a:p>
        </p:txBody>
      </p:sp>
      <p:grpSp>
        <p:nvGrpSpPr>
          <p:cNvPr id="339" name="Google Shape;339;p44"/>
          <p:cNvGrpSpPr/>
          <p:nvPr/>
        </p:nvGrpSpPr>
        <p:grpSpPr>
          <a:xfrm>
            <a:off x="558819" y="828690"/>
            <a:ext cx="3900107" cy="3811052"/>
            <a:chOff x="558800" y="1104905"/>
            <a:chExt cx="4495800" cy="5683895"/>
          </a:xfrm>
        </p:grpSpPr>
        <p:sp>
          <p:nvSpPr>
            <p:cNvPr id="340" name="Google Shape;340;p44"/>
            <p:cNvSpPr/>
            <p:nvPr/>
          </p:nvSpPr>
          <p:spPr>
            <a:xfrm>
              <a:off x="558800" y="1104905"/>
              <a:ext cx="3332100" cy="47073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44"/>
            <p:cNvSpPr/>
            <p:nvPr/>
          </p:nvSpPr>
          <p:spPr>
            <a:xfrm>
              <a:off x="1181100" y="4711700"/>
              <a:ext cx="2590800" cy="5970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44"/>
            <p:cNvSpPr/>
            <p:nvPr/>
          </p:nvSpPr>
          <p:spPr>
            <a:xfrm>
              <a:off x="1767890" y="5842000"/>
              <a:ext cx="1233900" cy="946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44"/>
            <p:cNvSpPr/>
            <p:nvPr/>
          </p:nvSpPr>
          <p:spPr>
            <a:xfrm>
              <a:off x="3797300" y="5029200"/>
              <a:ext cx="1257300" cy="1079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44"/>
            <p:cNvSpPr/>
            <p:nvPr/>
          </p:nvSpPr>
          <p:spPr>
            <a:xfrm>
              <a:off x="3890835" y="5105400"/>
              <a:ext cx="1062354" cy="878204"/>
            </a:xfrm>
            <a:custGeom>
              <a:rect b="b" l="l" r="r" t="t"/>
              <a:pathLst>
                <a:path extrusionOk="0" h="878204" w="1062354">
                  <a:moveTo>
                    <a:pt x="0" y="0"/>
                  </a:moveTo>
                  <a:lnTo>
                    <a:pt x="1062170" y="877888"/>
                  </a:lnTo>
                </a:path>
              </a:pathLst>
            </a:custGeom>
            <a:noFill/>
            <a:ln cap="flat" cmpd="sng" w="76200">
              <a:solidFill>
                <a:srgbClr val="4F81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44"/>
            <p:cNvSpPr/>
            <p:nvPr/>
          </p:nvSpPr>
          <p:spPr>
            <a:xfrm>
              <a:off x="3568700" y="4089400"/>
              <a:ext cx="1206600" cy="736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44"/>
            <p:cNvSpPr/>
            <p:nvPr/>
          </p:nvSpPr>
          <p:spPr>
            <a:xfrm>
              <a:off x="3647414" y="4168952"/>
              <a:ext cx="1021714" cy="530225"/>
            </a:xfrm>
            <a:custGeom>
              <a:rect b="b" l="l" r="r" t="t"/>
              <a:pathLst>
                <a:path extrusionOk="0" h="530225" w="1021714">
                  <a:moveTo>
                    <a:pt x="0" y="0"/>
                  </a:moveTo>
                  <a:lnTo>
                    <a:pt x="1021520" y="530046"/>
                  </a:lnTo>
                </a:path>
              </a:pathLst>
            </a:custGeom>
            <a:noFill/>
            <a:ln cap="flat" cmpd="sng" w="76200">
              <a:solidFill>
                <a:srgbClr val="4F81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44"/>
            <p:cNvSpPr/>
            <p:nvPr/>
          </p:nvSpPr>
          <p:spPr>
            <a:xfrm>
              <a:off x="3454400" y="3098800"/>
              <a:ext cx="1282800" cy="368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44"/>
            <p:cNvSpPr/>
            <p:nvPr/>
          </p:nvSpPr>
          <p:spPr>
            <a:xfrm>
              <a:off x="3524846" y="3175006"/>
              <a:ext cx="1115695" cy="168910"/>
            </a:xfrm>
            <a:custGeom>
              <a:rect b="b" l="l" r="r" t="t"/>
              <a:pathLst>
                <a:path extrusionOk="0" h="168910" w="1115695">
                  <a:moveTo>
                    <a:pt x="0" y="168675"/>
                  </a:moveTo>
                  <a:lnTo>
                    <a:pt x="1115510" y="0"/>
                  </a:lnTo>
                </a:path>
              </a:pathLst>
            </a:custGeom>
            <a:noFill/>
            <a:ln cap="flat" cmpd="sng" w="76200">
              <a:solidFill>
                <a:srgbClr val="4F81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44"/>
            <p:cNvSpPr/>
            <p:nvPr/>
          </p:nvSpPr>
          <p:spPr>
            <a:xfrm>
              <a:off x="3429000" y="1485899"/>
              <a:ext cx="1295400" cy="10923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44"/>
            <p:cNvSpPr/>
            <p:nvPr/>
          </p:nvSpPr>
          <p:spPr>
            <a:xfrm>
              <a:off x="3512146" y="1562106"/>
              <a:ext cx="1115695" cy="904239"/>
            </a:xfrm>
            <a:custGeom>
              <a:rect b="b" l="l" r="r" t="t"/>
              <a:pathLst>
                <a:path extrusionOk="0" h="904239" w="1115695">
                  <a:moveTo>
                    <a:pt x="0" y="903687"/>
                  </a:moveTo>
                  <a:lnTo>
                    <a:pt x="1115510" y="0"/>
                  </a:lnTo>
                </a:path>
              </a:pathLst>
            </a:custGeom>
            <a:noFill/>
            <a:ln cap="flat" cmpd="sng" w="76200">
              <a:solidFill>
                <a:srgbClr val="4F81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1" name="Google Shape;351;p44"/>
          <p:cNvSpPr txBox="1"/>
          <p:nvPr/>
        </p:nvSpPr>
        <p:spPr>
          <a:xfrm>
            <a:off x="78739" y="4794654"/>
            <a:ext cx="1400100" cy="661800"/>
          </a:xfrm>
          <a:prstGeom prst="rect">
            <a:avLst/>
          </a:prstGeom>
          <a:noFill/>
          <a:ln>
            <a:noFill/>
          </a:ln>
        </p:spPr>
        <p:txBody>
          <a:bodyPr anchorCtr="0" anchor="t" bIns="0" lIns="0" spcFirstLastPara="1" rIns="0" wrap="square" tIns="10150">
            <a:spAutoFit/>
          </a:bodyPr>
          <a:lstStyle/>
          <a:p>
            <a:pPr indent="0" lvl="0" marL="12700" marR="5080" rtl="0" algn="l">
              <a:lnSpc>
                <a:spcPct val="101200"/>
              </a:lnSpc>
              <a:spcBef>
                <a:spcPts val="0"/>
              </a:spcBef>
              <a:spcAft>
                <a:spcPts val="0"/>
              </a:spcAft>
              <a:buNone/>
            </a:pPr>
            <a:r>
              <a:rPr lang="en-GB" sz="1400">
                <a:solidFill>
                  <a:schemeClr val="dk1"/>
                </a:solidFill>
                <a:latin typeface="Arial"/>
                <a:ea typeface="Arial"/>
                <a:cs typeface="Arial"/>
                <a:sym typeface="Arial"/>
              </a:rPr>
              <a:t>Based on materials  by Andrew Ng</a:t>
            </a:r>
            <a:endParaRPr sz="1400">
              <a:solidFill>
                <a:schemeClr val="dk1"/>
              </a:solidFill>
              <a:latin typeface="Arial"/>
              <a:ea typeface="Arial"/>
              <a:cs typeface="Arial"/>
              <a:sym typeface="Arial"/>
            </a:endParaRPr>
          </a:p>
        </p:txBody>
      </p:sp>
      <p:sp>
        <p:nvSpPr>
          <p:cNvPr id="352" name="Google Shape;352;p44"/>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16</a:t>
            </a:r>
            <a:endParaRPr sz="12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 name="Shape 356"/>
        <p:cNvGrpSpPr/>
        <p:nvPr/>
      </p:nvGrpSpPr>
      <p:grpSpPr>
        <a:xfrm>
          <a:off x="0" y="0"/>
          <a:ext cx="0" cy="0"/>
          <a:chOff x="0" y="0"/>
          <a:chExt cx="0" cy="0"/>
        </a:xfrm>
      </p:grpSpPr>
      <p:sp>
        <p:nvSpPr>
          <p:cNvPr id="357" name="Google Shape;357;p45"/>
          <p:cNvSpPr/>
          <p:nvPr/>
        </p:nvSpPr>
        <p:spPr>
          <a:xfrm>
            <a:off x="460375" y="2840355"/>
            <a:ext cx="1949100" cy="992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45"/>
          <p:cNvSpPr/>
          <p:nvPr/>
        </p:nvSpPr>
        <p:spPr>
          <a:xfrm>
            <a:off x="2600325" y="2840355"/>
            <a:ext cx="1949100" cy="992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45"/>
          <p:cNvSpPr/>
          <p:nvPr/>
        </p:nvSpPr>
        <p:spPr>
          <a:xfrm>
            <a:off x="4778375" y="2834371"/>
            <a:ext cx="1949100" cy="991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45"/>
          <p:cNvSpPr/>
          <p:nvPr/>
        </p:nvSpPr>
        <p:spPr>
          <a:xfrm>
            <a:off x="6921500" y="2828418"/>
            <a:ext cx="1949100" cy="991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45"/>
          <p:cNvSpPr/>
          <p:nvPr/>
        </p:nvSpPr>
        <p:spPr>
          <a:xfrm>
            <a:off x="419100" y="2628900"/>
            <a:ext cx="2011680" cy="253840"/>
          </a:xfrm>
          <a:custGeom>
            <a:rect b="b" l="l" r="r" t="t"/>
            <a:pathLst>
              <a:path extrusionOk="0" h="338454" w="2011680">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45"/>
          <p:cNvSpPr/>
          <p:nvPr/>
        </p:nvSpPr>
        <p:spPr>
          <a:xfrm>
            <a:off x="2552700" y="2633663"/>
            <a:ext cx="2011679" cy="253840"/>
          </a:xfrm>
          <a:custGeom>
            <a:rect b="b" l="l" r="r" t="t"/>
            <a:pathLst>
              <a:path extrusionOk="0" h="338454" w="2011679">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45"/>
          <p:cNvSpPr/>
          <p:nvPr/>
        </p:nvSpPr>
        <p:spPr>
          <a:xfrm>
            <a:off x="4648200" y="2633663"/>
            <a:ext cx="4253230" cy="253840"/>
          </a:xfrm>
          <a:custGeom>
            <a:rect b="b" l="l" r="r" t="t"/>
            <a:pathLst>
              <a:path extrusionOk="0" h="338454" w="4253230">
                <a:moveTo>
                  <a:pt x="2212975" y="0"/>
                </a:moveTo>
                <a:lnTo>
                  <a:pt x="0" y="0"/>
                </a:lnTo>
                <a:lnTo>
                  <a:pt x="0" y="338137"/>
                </a:lnTo>
                <a:lnTo>
                  <a:pt x="2212975" y="338137"/>
                </a:lnTo>
                <a:lnTo>
                  <a:pt x="2212975" y="0"/>
                </a:lnTo>
                <a:close/>
              </a:path>
              <a:path extrusionOk="0" h="338454" w="4253230">
                <a:moveTo>
                  <a:pt x="4252912" y="0"/>
                </a:moveTo>
                <a:lnTo>
                  <a:pt x="2239962" y="0"/>
                </a:lnTo>
                <a:lnTo>
                  <a:pt x="2239962" y="338137"/>
                </a:lnTo>
                <a:lnTo>
                  <a:pt x="4252912" y="338137"/>
                </a:lnTo>
                <a:lnTo>
                  <a:pt x="425291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45"/>
          <p:cNvSpPr/>
          <p:nvPr/>
        </p:nvSpPr>
        <p:spPr>
          <a:xfrm>
            <a:off x="460375" y="1525899"/>
            <a:ext cx="1949100" cy="1051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45"/>
          <p:cNvSpPr/>
          <p:nvPr/>
        </p:nvSpPr>
        <p:spPr>
          <a:xfrm>
            <a:off x="2600325" y="1527089"/>
            <a:ext cx="1949100" cy="1051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45"/>
          <p:cNvSpPr/>
          <p:nvPr/>
        </p:nvSpPr>
        <p:spPr>
          <a:xfrm>
            <a:off x="4778375" y="1524708"/>
            <a:ext cx="1949100" cy="10518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45"/>
          <p:cNvSpPr/>
          <p:nvPr/>
        </p:nvSpPr>
        <p:spPr>
          <a:xfrm>
            <a:off x="6921500" y="1513993"/>
            <a:ext cx="1949100" cy="10518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45"/>
          <p:cNvSpPr/>
          <p:nvPr/>
        </p:nvSpPr>
        <p:spPr>
          <a:xfrm>
            <a:off x="419100" y="1343025"/>
            <a:ext cx="2011680" cy="253841"/>
          </a:xfrm>
          <a:custGeom>
            <a:rect b="b" l="l" r="r" t="t"/>
            <a:pathLst>
              <a:path extrusionOk="0" h="338455" w="2011680">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45"/>
          <p:cNvSpPr/>
          <p:nvPr/>
        </p:nvSpPr>
        <p:spPr>
          <a:xfrm>
            <a:off x="2590800" y="1343025"/>
            <a:ext cx="2011679" cy="253841"/>
          </a:xfrm>
          <a:custGeom>
            <a:rect b="b" l="l" r="r" t="t"/>
            <a:pathLst>
              <a:path extrusionOk="0" h="338455" w="2011679">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45"/>
          <p:cNvSpPr/>
          <p:nvPr/>
        </p:nvSpPr>
        <p:spPr>
          <a:xfrm>
            <a:off x="4724400" y="1343025"/>
            <a:ext cx="2011679" cy="253841"/>
          </a:xfrm>
          <a:custGeom>
            <a:rect b="b" l="l" r="r" t="t"/>
            <a:pathLst>
              <a:path extrusionOk="0" h="338455" w="2011679">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45"/>
          <p:cNvSpPr/>
          <p:nvPr/>
        </p:nvSpPr>
        <p:spPr>
          <a:xfrm>
            <a:off x="4662487" y="1233487"/>
            <a:ext cx="4253230" cy="363379"/>
          </a:xfrm>
          <a:custGeom>
            <a:rect b="b" l="l" r="r" t="t"/>
            <a:pathLst>
              <a:path extrusionOk="0" h="484505" w="4253230">
                <a:moveTo>
                  <a:pt x="4252912" y="0"/>
                </a:moveTo>
                <a:lnTo>
                  <a:pt x="2239962" y="0"/>
                </a:lnTo>
                <a:lnTo>
                  <a:pt x="2239962" y="146050"/>
                </a:lnTo>
                <a:lnTo>
                  <a:pt x="2212975" y="146050"/>
                </a:lnTo>
                <a:lnTo>
                  <a:pt x="2212975" y="0"/>
                </a:lnTo>
                <a:lnTo>
                  <a:pt x="0" y="0"/>
                </a:lnTo>
                <a:lnTo>
                  <a:pt x="0" y="338137"/>
                </a:lnTo>
                <a:lnTo>
                  <a:pt x="2209800" y="338137"/>
                </a:lnTo>
                <a:lnTo>
                  <a:pt x="2209800" y="484187"/>
                </a:lnTo>
                <a:lnTo>
                  <a:pt x="4222750" y="484187"/>
                </a:lnTo>
                <a:lnTo>
                  <a:pt x="4222750" y="338137"/>
                </a:lnTo>
                <a:lnTo>
                  <a:pt x="4252912" y="338137"/>
                </a:lnTo>
                <a:lnTo>
                  <a:pt x="425291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45"/>
          <p:cNvSpPr txBox="1"/>
          <p:nvPr>
            <p:ph type="title"/>
          </p:nvPr>
        </p:nvSpPr>
        <p:spPr>
          <a:xfrm>
            <a:off x="1835467" y="67627"/>
            <a:ext cx="7080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Learning of Object Parts</a:t>
            </a:r>
            <a:endParaRPr/>
          </a:p>
        </p:txBody>
      </p:sp>
      <p:sp>
        <p:nvSpPr>
          <p:cNvPr id="373" name="Google Shape;373;p45"/>
          <p:cNvSpPr/>
          <p:nvPr/>
        </p:nvSpPr>
        <p:spPr>
          <a:xfrm>
            <a:off x="479425" y="1228725"/>
            <a:ext cx="2011680" cy="253841"/>
          </a:xfrm>
          <a:custGeom>
            <a:rect b="b" l="l" r="r" t="t"/>
            <a:pathLst>
              <a:path extrusionOk="0" h="338455" w="2011680">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45"/>
          <p:cNvSpPr/>
          <p:nvPr/>
        </p:nvSpPr>
        <p:spPr>
          <a:xfrm>
            <a:off x="2566987" y="1233488"/>
            <a:ext cx="2011679" cy="253841"/>
          </a:xfrm>
          <a:custGeom>
            <a:rect b="b" l="l" r="r" t="t"/>
            <a:pathLst>
              <a:path extrusionOk="0" h="338455" w="2011679">
                <a:moveTo>
                  <a:pt x="2011362" y="0"/>
                </a:moveTo>
                <a:lnTo>
                  <a:pt x="0" y="0"/>
                </a:lnTo>
                <a:lnTo>
                  <a:pt x="0" y="338137"/>
                </a:lnTo>
                <a:lnTo>
                  <a:pt x="2011362" y="338137"/>
                </a:lnTo>
                <a:lnTo>
                  <a:pt x="20113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5" name="Google Shape;375;p45"/>
          <p:cNvGrpSpPr/>
          <p:nvPr/>
        </p:nvGrpSpPr>
        <p:grpSpPr>
          <a:xfrm>
            <a:off x="868362" y="3829050"/>
            <a:ext cx="1143300" cy="857300"/>
            <a:chOff x="868362" y="5105400"/>
            <a:chExt cx="1143300" cy="1143066"/>
          </a:xfrm>
        </p:grpSpPr>
        <p:sp>
          <p:nvSpPr>
            <p:cNvPr id="376" name="Google Shape;376;p45"/>
            <p:cNvSpPr/>
            <p:nvPr/>
          </p:nvSpPr>
          <p:spPr>
            <a:xfrm>
              <a:off x="868362" y="5508066"/>
              <a:ext cx="1143300" cy="740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45"/>
            <p:cNvSpPr/>
            <p:nvPr/>
          </p:nvSpPr>
          <p:spPr>
            <a:xfrm>
              <a:off x="1295400" y="5105400"/>
              <a:ext cx="274955" cy="365125"/>
            </a:xfrm>
            <a:custGeom>
              <a:rect b="b" l="l" r="r" t="t"/>
              <a:pathLst>
                <a:path extrusionOk="0" h="365125" w="274955">
                  <a:moveTo>
                    <a:pt x="137325" y="0"/>
                  </a:moveTo>
                  <a:lnTo>
                    <a:pt x="0" y="119900"/>
                  </a:lnTo>
                  <a:lnTo>
                    <a:pt x="68656" y="119900"/>
                  </a:lnTo>
                  <a:lnTo>
                    <a:pt x="68656" y="365125"/>
                  </a:lnTo>
                  <a:lnTo>
                    <a:pt x="205981" y="365125"/>
                  </a:lnTo>
                  <a:lnTo>
                    <a:pt x="205981" y="119900"/>
                  </a:lnTo>
                  <a:lnTo>
                    <a:pt x="274637" y="119900"/>
                  </a:lnTo>
                  <a:lnTo>
                    <a:pt x="13732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45"/>
            <p:cNvSpPr/>
            <p:nvPr/>
          </p:nvSpPr>
          <p:spPr>
            <a:xfrm>
              <a:off x="1295399" y="5105400"/>
              <a:ext cx="274955" cy="365125"/>
            </a:xfrm>
            <a:custGeom>
              <a:rect b="b" l="l" r="r" t="t"/>
              <a:pathLst>
                <a:path extrusionOk="0" h="365125" w="274955">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9" name="Google Shape;379;p45"/>
          <p:cNvGrpSpPr/>
          <p:nvPr/>
        </p:nvGrpSpPr>
        <p:grpSpPr>
          <a:xfrm>
            <a:off x="3009900" y="3840956"/>
            <a:ext cx="1143300" cy="845393"/>
            <a:chOff x="3009900" y="5121275"/>
            <a:chExt cx="1143300" cy="1127191"/>
          </a:xfrm>
        </p:grpSpPr>
        <p:sp>
          <p:nvSpPr>
            <p:cNvPr id="380" name="Google Shape;380;p45"/>
            <p:cNvSpPr/>
            <p:nvPr/>
          </p:nvSpPr>
          <p:spPr>
            <a:xfrm>
              <a:off x="3009900" y="5508066"/>
              <a:ext cx="1143300" cy="740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45"/>
            <p:cNvSpPr/>
            <p:nvPr/>
          </p:nvSpPr>
          <p:spPr>
            <a:xfrm>
              <a:off x="3429000" y="5121275"/>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45"/>
            <p:cNvSpPr/>
            <p:nvPr/>
          </p:nvSpPr>
          <p:spPr>
            <a:xfrm>
              <a:off x="3428999" y="5121275"/>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3" name="Google Shape;383;p45"/>
          <p:cNvGrpSpPr/>
          <p:nvPr/>
        </p:nvGrpSpPr>
        <p:grpSpPr>
          <a:xfrm>
            <a:off x="5181600" y="3840956"/>
            <a:ext cx="1143300" cy="845393"/>
            <a:chOff x="5181600" y="5121275"/>
            <a:chExt cx="1143300" cy="1127191"/>
          </a:xfrm>
        </p:grpSpPr>
        <p:sp>
          <p:nvSpPr>
            <p:cNvPr id="384" name="Google Shape;384;p45"/>
            <p:cNvSpPr/>
            <p:nvPr/>
          </p:nvSpPr>
          <p:spPr>
            <a:xfrm>
              <a:off x="5181600" y="5508066"/>
              <a:ext cx="1143300" cy="740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45"/>
            <p:cNvSpPr/>
            <p:nvPr/>
          </p:nvSpPr>
          <p:spPr>
            <a:xfrm>
              <a:off x="5630862" y="5121275"/>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45"/>
            <p:cNvSpPr/>
            <p:nvPr/>
          </p:nvSpPr>
          <p:spPr>
            <a:xfrm>
              <a:off x="5630861" y="5121275"/>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7" name="Google Shape;387;p45"/>
          <p:cNvGrpSpPr/>
          <p:nvPr/>
        </p:nvGrpSpPr>
        <p:grpSpPr>
          <a:xfrm>
            <a:off x="7353300" y="3840956"/>
            <a:ext cx="1143300" cy="863252"/>
            <a:chOff x="7353300" y="5121275"/>
            <a:chExt cx="1143300" cy="1151003"/>
          </a:xfrm>
        </p:grpSpPr>
        <p:sp>
          <p:nvSpPr>
            <p:cNvPr id="388" name="Google Shape;388;p45"/>
            <p:cNvSpPr/>
            <p:nvPr/>
          </p:nvSpPr>
          <p:spPr>
            <a:xfrm>
              <a:off x="7353300" y="5531878"/>
              <a:ext cx="1143300" cy="740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45"/>
            <p:cNvSpPr/>
            <p:nvPr/>
          </p:nvSpPr>
          <p:spPr>
            <a:xfrm>
              <a:off x="7764462" y="5121275"/>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45"/>
            <p:cNvSpPr/>
            <p:nvPr/>
          </p:nvSpPr>
          <p:spPr>
            <a:xfrm>
              <a:off x="7764461" y="5121275"/>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1" name="Google Shape;391;p45"/>
          <p:cNvGrpSpPr/>
          <p:nvPr/>
        </p:nvGrpSpPr>
        <p:grpSpPr>
          <a:xfrm>
            <a:off x="1295399" y="2571750"/>
            <a:ext cx="274955" cy="273844"/>
            <a:chOff x="1295399" y="3429000"/>
            <a:chExt cx="274955" cy="365125"/>
          </a:xfrm>
        </p:grpSpPr>
        <p:sp>
          <p:nvSpPr>
            <p:cNvPr id="392" name="Google Shape;392;p45"/>
            <p:cNvSpPr/>
            <p:nvPr/>
          </p:nvSpPr>
          <p:spPr>
            <a:xfrm>
              <a:off x="1295399" y="3429000"/>
              <a:ext cx="274955" cy="365125"/>
            </a:xfrm>
            <a:custGeom>
              <a:rect b="b" l="l" r="r" t="t"/>
              <a:pathLst>
                <a:path extrusionOk="0" h="365125" w="274955">
                  <a:moveTo>
                    <a:pt x="137325" y="0"/>
                  </a:moveTo>
                  <a:lnTo>
                    <a:pt x="0" y="119900"/>
                  </a:lnTo>
                  <a:lnTo>
                    <a:pt x="68656" y="119900"/>
                  </a:lnTo>
                  <a:lnTo>
                    <a:pt x="68656" y="365125"/>
                  </a:lnTo>
                  <a:lnTo>
                    <a:pt x="205981" y="365125"/>
                  </a:lnTo>
                  <a:lnTo>
                    <a:pt x="205981" y="119900"/>
                  </a:lnTo>
                  <a:lnTo>
                    <a:pt x="274637" y="119900"/>
                  </a:lnTo>
                  <a:lnTo>
                    <a:pt x="137325"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45"/>
            <p:cNvSpPr/>
            <p:nvPr/>
          </p:nvSpPr>
          <p:spPr>
            <a:xfrm>
              <a:off x="1295399" y="3429000"/>
              <a:ext cx="274955" cy="365125"/>
            </a:xfrm>
            <a:custGeom>
              <a:rect b="b" l="l" r="r" t="t"/>
              <a:pathLst>
                <a:path extrusionOk="0" h="365125" w="274955">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4" name="Google Shape;394;p45"/>
          <p:cNvGrpSpPr/>
          <p:nvPr/>
        </p:nvGrpSpPr>
        <p:grpSpPr>
          <a:xfrm>
            <a:off x="3428999" y="2571750"/>
            <a:ext cx="274954" cy="273844"/>
            <a:chOff x="3428999" y="3429000"/>
            <a:chExt cx="274954" cy="365125"/>
          </a:xfrm>
        </p:grpSpPr>
        <p:sp>
          <p:nvSpPr>
            <p:cNvPr id="395" name="Google Shape;395;p45"/>
            <p:cNvSpPr/>
            <p:nvPr/>
          </p:nvSpPr>
          <p:spPr>
            <a:xfrm>
              <a:off x="3428999" y="3429000"/>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45"/>
            <p:cNvSpPr/>
            <p:nvPr/>
          </p:nvSpPr>
          <p:spPr>
            <a:xfrm>
              <a:off x="3428999" y="3429000"/>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7" name="Google Shape;397;p45"/>
          <p:cNvGrpSpPr/>
          <p:nvPr/>
        </p:nvGrpSpPr>
        <p:grpSpPr>
          <a:xfrm>
            <a:off x="5638799" y="2571750"/>
            <a:ext cx="274954" cy="273844"/>
            <a:chOff x="5638799" y="3429000"/>
            <a:chExt cx="274954" cy="365125"/>
          </a:xfrm>
        </p:grpSpPr>
        <p:sp>
          <p:nvSpPr>
            <p:cNvPr id="398" name="Google Shape;398;p45"/>
            <p:cNvSpPr/>
            <p:nvPr/>
          </p:nvSpPr>
          <p:spPr>
            <a:xfrm>
              <a:off x="5638799" y="3429000"/>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45"/>
            <p:cNvSpPr/>
            <p:nvPr/>
          </p:nvSpPr>
          <p:spPr>
            <a:xfrm>
              <a:off x="5638799" y="3429000"/>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0" name="Google Shape;400;p45"/>
          <p:cNvGrpSpPr/>
          <p:nvPr/>
        </p:nvGrpSpPr>
        <p:grpSpPr>
          <a:xfrm>
            <a:off x="7734299" y="2571750"/>
            <a:ext cx="274954" cy="273844"/>
            <a:chOff x="7734299" y="3429000"/>
            <a:chExt cx="274954" cy="365125"/>
          </a:xfrm>
        </p:grpSpPr>
        <p:sp>
          <p:nvSpPr>
            <p:cNvPr id="401" name="Google Shape;401;p45"/>
            <p:cNvSpPr/>
            <p:nvPr/>
          </p:nvSpPr>
          <p:spPr>
            <a:xfrm>
              <a:off x="7734299" y="3429000"/>
              <a:ext cx="274954" cy="365125"/>
            </a:xfrm>
            <a:custGeom>
              <a:rect b="b" l="l" r="r" t="t"/>
              <a:pathLst>
                <a:path extrusionOk="0" h="365125" w="274954">
                  <a:moveTo>
                    <a:pt x="137312" y="0"/>
                  </a:moveTo>
                  <a:lnTo>
                    <a:pt x="0" y="119900"/>
                  </a:lnTo>
                  <a:lnTo>
                    <a:pt x="68656" y="119900"/>
                  </a:lnTo>
                  <a:lnTo>
                    <a:pt x="68656" y="365125"/>
                  </a:lnTo>
                  <a:lnTo>
                    <a:pt x="205981" y="365125"/>
                  </a:lnTo>
                  <a:lnTo>
                    <a:pt x="205981" y="119900"/>
                  </a:lnTo>
                  <a:lnTo>
                    <a:pt x="274637" y="119900"/>
                  </a:lnTo>
                  <a:lnTo>
                    <a:pt x="1373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45"/>
            <p:cNvSpPr/>
            <p:nvPr/>
          </p:nvSpPr>
          <p:spPr>
            <a:xfrm>
              <a:off x="7734299" y="3429000"/>
              <a:ext cx="274954" cy="365125"/>
            </a:xfrm>
            <a:custGeom>
              <a:rect b="b" l="l" r="r" t="t"/>
              <a:pathLst>
                <a:path extrusionOk="0" h="365125" w="274954">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3" name="Google Shape;403;p45"/>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17</a:t>
            </a:r>
            <a:endParaRPr/>
          </a:p>
        </p:txBody>
      </p:sp>
      <p:sp>
        <p:nvSpPr>
          <p:cNvPr id="404" name="Google Shape;404;p45"/>
          <p:cNvSpPr txBox="1"/>
          <p:nvPr/>
        </p:nvSpPr>
        <p:spPr>
          <a:xfrm>
            <a:off x="78739" y="4933513"/>
            <a:ext cx="17208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Andrew Ng</a:t>
            </a:r>
            <a:endParaRPr sz="1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Dependable Systems</a:t>
            </a:r>
            <a:endParaRPr/>
          </a:p>
        </p:txBody>
      </p:sp>
      <p:sp>
        <p:nvSpPr>
          <p:cNvPr id="91" name="Google Shape;91;p19"/>
          <p:cNvSpPr txBox="1"/>
          <p:nvPr>
            <p:ph idx="1" type="body"/>
          </p:nvPr>
        </p:nvSpPr>
        <p:spPr>
          <a:xfrm>
            <a:off x="4943575" y="1152475"/>
            <a:ext cx="3888600" cy="21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Dependable Systems can be found in many forms and application domains, but especially in transportation systems, medical systems and recently in the domain of IoT and Industry 4.0.*</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92" name="Google Shape;92;p19"/>
          <p:cNvPicPr preferRelativeResize="0"/>
          <p:nvPr/>
        </p:nvPicPr>
        <p:blipFill>
          <a:blip r:embed="rId3">
            <a:alphaModFix/>
          </a:blip>
          <a:stretch>
            <a:fillRect/>
          </a:stretch>
        </p:blipFill>
        <p:spPr>
          <a:xfrm>
            <a:off x="181650" y="1152475"/>
            <a:ext cx="4059100" cy="2407700"/>
          </a:xfrm>
          <a:prstGeom prst="rect">
            <a:avLst/>
          </a:prstGeom>
          <a:noFill/>
          <a:ln>
            <a:noFill/>
          </a:ln>
        </p:spPr>
      </p:pic>
      <p:sp>
        <p:nvSpPr>
          <p:cNvPr id="93" name="Google Shape;93;p19"/>
          <p:cNvSpPr txBox="1"/>
          <p:nvPr/>
        </p:nvSpPr>
        <p:spPr>
          <a:xfrm>
            <a:off x="776775" y="4093800"/>
            <a:ext cx="735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02124"/>
                </a:solidFill>
                <a:highlight>
                  <a:srgbClr val="FFFFFF"/>
                </a:highlight>
              </a:rPr>
              <a:t>*Industry 4.0 has been defined as “a </a:t>
            </a:r>
            <a:r>
              <a:rPr b="1" lang="en-GB" sz="1200">
                <a:solidFill>
                  <a:srgbClr val="202124"/>
                </a:solidFill>
                <a:highlight>
                  <a:srgbClr val="FFFFFF"/>
                </a:highlight>
              </a:rPr>
              <a:t>name for the current trend of automation and data exchange in manufacturing technologies</a:t>
            </a:r>
            <a:r>
              <a:rPr lang="en-GB" sz="1200">
                <a:solidFill>
                  <a:srgbClr val="202124"/>
                </a:solidFill>
                <a:highlight>
                  <a:srgbClr val="FFFFFF"/>
                </a:highlight>
              </a:rPr>
              <a:t>, including cyber-physical systems, the Internet of things, cloud computing and cognitive computing and creating the smart factory”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8" name="Shape 408"/>
        <p:cNvGrpSpPr/>
        <p:nvPr/>
      </p:nvGrpSpPr>
      <p:grpSpPr>
        <a:xfrm>
          <a:off x="0" y="0"/>
          <a:ext cx="0" cy="0"/>
          <a:chOff x="0" y="0"/>
          <a:chExt cx="0" cy="0"/>
        </a:xfrm>
      </p:grpSpPr>
      <p:sp>
        <p:nvSpPr>
          <p:cNvPr id="409" name="Google Shape;409;p46"/>
          <p:cNvSpPr/>
          <p:nvPr/>
        </p:nvSpPr>
        <p:spPr>
          <a:xfrm>
            <a:off x="2018385" y="4321958"/>
            <a:ext cx="1432200" cy="69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0" name="Google Shape;410;p46"/>
          <p:cNvGrpSpPr/>
          <p:nvPr/>
        </p:nvGrpSpPr>
        <p:grpSpPr>
          <a:xfrm>
            <a:off x="1284490" y="403921"/>
            <a:ext cx="3075304" cy="1713949"/>
            <a:chOff x="1284490" y="538561"/>
            <a:chExt cx="3075304" cy="2285266"/>
          </a:xfrm>
        </p:grpSpPr>
        <p:sp>
          <p:nvSpPr>
            <p:cNvPr id="411" name="Google Shape;411;p46"/>
            <p:cNvSpPr/>
            <p:nvPr/>
          </p:nvSpPr>
          <p:spPr>
            <a:xfrm>
              <a:off x="1332229" y="877727"/>
              <a:ext cx="2868600" cy="1946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46"/>
            <p:cNvSpPr/>
            <p:nvPr/>
          </p:nvSpPr>
          <p:spPr>
            <a:xfrm>
              <a:off x="1284490" y="538561"/>
              <a:ext cx="3075304" cy="424180"/>
            </a:xfrm>
            <a:custGeom>
              <a:rect b="b" l="l" r="r" t="t"/>
              <a:pathLst>
                <a:path extrusionOk="0" h="424180" w="3075304">
                  <a:moveTo>
                    <a:pt x="3074784" y="0"/>
                  </a:moveTo>
                  <a:lnTo>
                    <a:pt x="0" y="0"/>
                  </a:lnTo>
                  <a:lnTo>
                    <a:pt x="0" y="424149"/>
                  </a:lnTo>
                  <a:lnTo>
                    <a:pt x="3074784" y="424149"/>
                  </a:lnTo>
                  <a:lnTo>
                    <a:pt x="30747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3" name="Google Shape;413;p46"/>
          <p:cNvGrpSpPr/>
          <p:nvPr/>
        </p:nvGrpSpPr>
        <p:grpSpPr>
          <a:xfrm>
            <a:off x="1216869" y="2132743"/>
            <a:ext cx="3075304" cy="2154241"/>
            <a:chOff x="1216869" y="2843657"/>
            <a:chExt cx="3075304" cy="2872321"/>
          </a:xfrm>
        </p:grpSpPr>
        <p:sp>
          <p:nvSpPr>
            <p:cNvPr id="414" name="Google Shape;414;p46"/>
            <p:cNvSpPr/>
            <p:nvPr/>
          </p:nvSpPr>
          <p:spPr>
            <a:xfrm>
              <a:off x="1264602" y="3308212"/>
              <a:ext cx="2979300" cy="1945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46"/>
            <p:cNvSpPr/>
            <p:nvPr/>
          </p:nvSpPr>
          <p:spPr>
            <a:xfrm>
              <a:off x="1216869" y="2966966"/>
              <a:ext cx="3075304" cy="424179"/>
            </a:xfrm>
            <a:custGeom>
              <a:rect b="b" l="l" r="r" t="t"/>
              <a:pathLst>
                <a:path extrusionOk="0" h="424179" w="3075304">
                  <a:moveTo>
                    <a:pt x="3074784" y="0"/>
                  </a:moveTo>
                  <a:lnTo>
                    <a:pt x="0" y="0"/>
                  </a:lnTo>
                  <a:lnTo>
                    <a:pt x="0" y="424149"/>
                  </a:lnTo>
                  <a:lnTo>
                    <a:pt x="3074784" y="424149"/>
                  </a:lnTo>
                  <a:lnTo>
                    <a:pt x="30747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46"/>
            <p:cNvSpPr/>
            <p:nvPr/>
          </p:nvSpPr>
          <p:spPr>
            <a:xfrm>
              <a:off x="2553385" y="5258143"/>
              <a:ext cx="344169" cy="457835"/>
            </a:xfrm>
            <a:custGeom>
              <a:rect b="b" l="l" r="r" t="t"/>
              <a:pathLst>
                <a:path extrusionOk="0" h="457835" w="344169">
                  <a:moveTo>
                    <a:pt x="172034" y="0"/>
                  </a:moveTo>
                  <a:lnTo>
                    <a:pt x="0" y="150215"/>
                  </a:lnTo>
                  <a:lnTo>
                    <a:pt x="86017" y="150215"/>
                  </a:lnTo>
                  <a:lnTo>
                    <a:pt x="86017" y="457436"/>
                  </a:lnTo>
                  <a:lnTo>
                    <a:pt x="258051" y="457436"/>
                  </a:lnTo>
                  <a:lnTo>
                    <a:pt x="258051" y="150215"/>
                  </a:lnTo>
                  <a:lnTo>
                    <a:pt x="344068" y="150215"/>
                  </a:lnTo>
                  <a:lnTo>
                    <a:pt x="17203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46"/>
            <p:cNvSpPr/>
            <p:nvPr/>
          </p:nvSpPr>
          <p:spPr>
            <a:xfrm>
              <a:off x="2553379" y="5258143"/>
              <a:ext cx="344169" cy="457835"/>
            </a:xfrm>
            <a:custGeom>
              <a:rect b="b" l="l" r="r" t="t"/>
              <a:pathLst>
                <a:path extrusionOk="0" h="457835" w="344169">
                  <a:moveTo>
                    <a:pt x="172036" y="0"/>
                  </a:moveTo>
                  <a:lnTo>
                    <a:pt x="344074" y="150213"/>
                  </a:lnTo>
                  <a:lnTo>
                    <a:pt x="258055" y="150213"/>
                  </a:lnTo>
                  <a:lnTo>
                    <a:pt x="258055" y="457439"/>
                  </a:lnTo>
                  <a:lnTo>
                    <a:pt x="86018" y="457439"/>
                  </a:lnTo>
                  <a:lnTo>
                    <a:pt x="86018" y="150213"/>
                  </a:lnTo>
                  <a:lnTo>
                    <a:pt x="0" y="150213"/>
                  </a:lnTo>
                  <a:lnTo>
                    <a:pt x="172036"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46"/>
            <p:cNvSpPr/>
            <p:nvPr/>
          </p:nvSpPr>
          <p:spPr>
            <a:xfrm>
              <a:off x="2573273" y="2843657"/>
              <a:ext cx="344169" cy="457835"/>
            </a:xfrm>
            <a:custGeom>
              <a:rect b="b" l="l" r="r" t="t"/>
              <a:pathLst>
                <a:path extrusionOk="0" h="457835" w="344169">
                  <a:moveTo>
                    <a:pt x="172034" y="0"/>
                  </a:moveTo>
                  <a:lnTo>
                    <a:pt x="0" y="150215"/>
                  </a:lnTo>
                  <a:lnTo>
                    <a:pt x="86017" y="150215"/>
                  </a:lnTo>
                  <a:lnTo>
                    <a:pt x="86017" y="457441"/>
                  </a:lnTo>
                  <a:lnTo>
                    <a:pt x="258051" y="457441"/>
                  </a:lnTo>
                  <a:lnTo>
                    <a:pt x="258051" y="150215"/>
                  </a:lnTo>
                  <a:lnTo>
                    <a:pt x="344068" y="150215"/>
                  </a:lnTo>
                  <a:lnTo>
                    <a:pt x="17203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46"/>
            <p:cNvSpPr/>
            <p:nvPr/>
          </p:nvSpPr>
          <p:spPr>
            <a:xfrm>
              <a:off x="2573268" y="2843657"/>
              <a:ext cx="344169" cy="457835"/>
            </a:xfrm>
            <a:custGeom>
              <a:rect b="b" l="l" r="r" t="t"/>
              <a:pathLst>
                <a:path extrusionOk="0" h="457835" w="344169">
                  <a:moveTo>
                    <a:pt x="172036" y="0"/>
                  </a:moveTo>
                  <a:lnTo>
                    <a:pt x="344074" y="150213"/>
                  </a:lnTo>
                  <a:lnTo>
                    <a:pt x="258055" y="150213"/>
                  </a:lnTo>
                  <a:lnTo>
                    <a:pt x="258055" y="457439"/>
                  </a:lnTo>
                  <a:lnTo>
                    <a:pt x="86018" y="457439"/>
                  </a:lnTo>
                  <a:lnTo>
                    <a:pt x="86018" y="150213"/>
                  </a:lnTo>
                  <a:lnTo>
                    <a:pt x="0" y="150213"/>
                  </a:lnTo>
                  <a:lnTo>
                    <a:pt x="172036"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0" name="Google Shape;420;p46"/>
          <p:cNvSpPr txBox="1"/>
          <p:nvPr>
            <p:ph type="title"/>
          </p:nvPr>
        </p:nvSpPr>
        <p:spPr>
          <a:xfrm>
            <a:off x="1358010" y="67627"/>
            <a:ext cx="80145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Training on Multiple Objects</a:t>
            </a:r>
            <a:endParaRPr/>
          </a:p>
        </p:txBody>
      </p:sp>
      <p:sp>
        <p:nvSpPr>
          <p:cNvPr id="421" name="Google Shape;421;p46"/>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18</a:t>
            </a:r>
            <a:endParaRPr/>
          </a:p>
        </p:txBody>
      </p:sp>
      <p:sp>
        <p:nvSpPr>
          <p:cNvPr id="422" name="Google Shape;422;p46"/>
          <p:cNvSpPr txBox="1"/>
          <p:nvPr/>
        </p:nvSpPr>
        <p:spPr>
          <a:xfrm>
            <a:off x="78739" y="4933513"/>
            <a:ext cx="17208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Andrew Ng</a:t>
            </a:r>
            <a:endParaRPr sz="1400">
              <a:solidFill>
                <a:schemeClr val="dk1"/>
              </a:solidFill>
              <a:latin typeface="Arial"/>
              <a:ea typeface="Arial"/>
              <a:cs typeface="Arial"/>
              <a:sym typeface="Arial"/>
            </a:endParaRPr>
          </a:p>
        </p:txBody>
      </p:sp>
      <p:sp>
        <p:nvSpPr>
          <p:cNvPr id="423" name="Google Shape;423;p46"/>
          <p:cNvSpPr txBox="1"/>
          <p:nvPr>
            <p:ph idx="1" type="body"/>
          </p:nvPr>
        </p:nvSpPr>
        <p:spPr>
          <a:xfrm>
            <a:off x="321309" y="1044257"/>
            <a:ext cx="8501400" cy="3739500"/>
          </a:xfrm>
          <a:prstGeom prst="rect">
            <a:avLst/>
          </a:prstGeom>
          <a:noFill/>
          <a:ln>
            <a:noFill/>
          </a:ln>
        </p:spPr>
        <p:txBody>
          <a:bodyPr anchorCtr="0" anchor="t" bIns="0" lIns="0" spcFirstLastPara="1" rIns="0" wrap="square" tIns="893150">
            <a:spAutoFit/>
          </a:bodyPr>
          <a:lstStyle/>
          <a:p>
            <a:pPr indent="0" lvl="0" marL="4177028" marR="5080" rtl="0" algn="l">
              <a:lnSpc>
                <a:spcPct val="100699"/>
              </a:lnSpc>
              <a:spcBef>
                <a:spcPts val="0"/>
              </a:spcBef>
              <a:spcAft>
                <a:spcPts val="0"/>
              </a:spcAft>
              <a:buNone/>
            </a:pPr>
            <a:r>
              <a:rPr lang="en-GB"/>
              <a:t>Trained on 4 classes (cars, faces,  motorbikes, airplanes).</a:t>
            </a:r>
            <a:endParaRPr/>
          </a:p>
          <a:p>
            <a:pPr indent="0" lvl="0" marL="4177028" marR="274320" rtl="0" algn="l">
              <a:lnSpc>
                <a:spcPct val="100699"/>
              </a:lnSpc>
              <a:spcBef>
                <a:spcPts val="600"/>
              </a:spcBef>
              <a:spcAft>
                <a:spcPts val="0"/>
              </a:spcAft>
              <a:buNone/>
            </a:pPr>
            <a:r>
              <a:rPr lang="en-GB"/>
              <a:t>Second layer: Shared-features  and object-specific features.</a:t>
            </a:r>
            <a:endParaRPr/>
          </a:p>
          <a:p>
            <a:pPr indent="0" lvl="0" marL="4177028" marR="835660" rtl="0" algn="l">
              <a:lnSpc>
                <a:spcPct val="116666"/>
              </a:lnSpc>
              <a:spcBef>
                <a:spcPts val="780"/>
              </a:spcBef>
              <a:spcAft>
                <a:spcPts val="1200"/>
              </a:spcAft>
              <a:buNone/>
            </a:pPr>
            <a:r>
              <a:rPr lang="en-GB"/>
              <a:t>Third layer: More specific  features.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sp>
        <p:nvSpPr>
          <p:cNvPr id="428" name="Google Shape;428;p47"/>
          <p:cNvSpPr txBox="1"/>
          <p:nvPr>
            <p:ph type="title"/>
          </p:nvPr>
        </p:nvSpPr>
        <p:spPr>
          <a:xfrm>
            <a:off x="789775" y="67625"/>
            <a:ext cx="80907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4000"/>
              <a:t>Scene Labeling via Deep Learning</a:t>
            </a:r>
            <a:endParaRPr sz="4000"/>
          </a:p>
        </p:txBody>
      </p:sp>
      <p:sp>
        <p:nvSpPr>
          <p:cNvPr id="429" name="Google Shape;429;p47"/>
          <p:cNvSpPr/>
          <p:nvPr/>
        </p:nvSpPr>
        <p:spPr>
          <a:xfrm>
            <a:off x="47134" y="1261094"/>
            <a:ext cx="9036900" cy="2625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47"/>
          <p:cNvSpPr txBox="1"/>
          <p:nvPr/>
        </p:nvSpPr>
        <p:spPr>
          <a:xfrm>
            <a:off x="205606" y="4711065"/>
            <a:ext cx="35319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[Farabet et al. ICML 2012, PAMI 2013]</a:t>
            </a:r>
            <a:endParaRPr sz="1800">
              <a:solidFill>
                <a:schemeClr val="dk1"/>
              </a:solidFill>
              <a:latin typeface="Arial"/>
              <a:ea typeface="Arial"/>
              <a:cs typeface="Arial"/>
              <a:sym typeface="Arial"/>
            </a:endParaRPr>
          </a:p>
        </p:txBody>
      </p:sp>
      <p:sp>
        <p:nvSpPr>
          <p:cNvPr id="431" name="Google Shape;431;p47"/>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19</a:t>
            </a:r>
            <a:endParaRPr sz="12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sp>
        <p:nvSpPr>
          <p:cNvPr id="436" name="Google Shape;436;p48"/>
          <p:cNvSpPr/>
          <p:nvPr/>
        </p:nvSpPr>
        <p:spPr>
          <a:xfrm>
            <a:off x="535950" y="1595524"/>
            <a:ext cx="8519100" cy="1137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48"/>
          <p:cNvSpPr txBox="1"/>
          <p:nvPr>
            <p:ph type="title"/>
          </p:nvPr>
        </p:nvSpPr>
        <p:spPr>
          <a:xfrm>
            <a:off x="304800" y="0"/>
            <a:ext cx="8991600" cy="1032300"/>
          </a:xfrm>
          <a:prstGeom prst="rect">
            <a:avLst/>
          </a:prstGeom>
          <a:noFill/>
          <a:ln>
            <a:noFill/>
          </a:ln>
        </p:spPr>
        <p:txBody>
          <a:bodyPr anchorCtr="0" anchor="t" bIns="0" lIns="0" spcFirstLastPara="1" rIns="0" wrap="square" tIns="149850">
            <a:spAutoFit/>
          </a:bodyPr>
          <a:lstStyle/>
          <a:p>
            <a:pPr indent="0" lvl="0" marL="12700" marR="5080" rtl="0" algn="l">
              <a:lnSpc>
                <a:spcPct val="79500"/>
              </a:lnSpc>
              <a:spcBef>
                <a:spcPts val="0"/>
              </a:spcBef>
              <a:spcAft>
                <a:spcPts val="0"/>
              </a:spcAft>
              <a:buNone/>
            </a:pPr>
            <a:r>
              <a:rPr lang="en-GB" sz="3600"/>
              <a:t>Machine Learning in  Automatic Speech Recognition</a:t>
            </a:r>
            <a:endParaRPr sz="3600"/>
          </a:p>
        </p:txBody>
      </p:sp>
      <p:sp>
        <p:nvSpPr>
          <p:cNvPr id="438" name="Google Shape;438;p48"/>
          <p:cNvSpPr txBox="1"/>
          <p:nvPr/>
        </p:nvSpPr>
        <p:spPr>
          <a:xfrm>
            <a:off x="535955" y="992150"/>
            <a:ext cx="6748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400">
                <a:solidFill>
                  <a:schemeClr val="dk1"/>
                </a:solidFill>
                <a:latin typeface="Arial"/>
                <a:ea typeface="Arial"/>
                <a:cs typeface="Arial"/>
                <a:sym typeface="Arial"/>
              </a:rPr>
              <a:t>A Typical Speech Recognition System</a:t>
            </a:r>
            <a:endParaRPr sz="2400">
              <a:solidFill>
                <a:schemeClr val="dk1"/>
              </a:solidFill>
              <a:latin typeface="Arial"/>
              <a:ea typeface="Arial"/>
              <a:cs typeface="Arial"/>
              <a:sym typeface="Arial"/>
            </a:endParaRPr>
          </a:p>
        </p:txBody>
      </p:sp>
      <p:sp>
        <p:nvSpPr>
          <p:cNvPr id="439" name="Google Shape;439;p48"/>
          <p:cNvSpPr/>
          <p:nvPr/>
        </p:nvSpPr>
        <p:spPr>
          <a:xfrm>
            <a:off x="692800" y="3295750"/>
            <a:ext cx="3377400" cy="1848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48"/>
          <p:cNvSpPr txBox="1"/>
          <p:nvPr/>
        </p:nvSpPr>
        <p:spPr>
          <a:xfrm>
            <a:off x="434340" y="2651570"/>
            <a:ext cx="8353500" cy="1326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300">
                <a:solidFill>
                  <a:schemeClr val="dk1"/>
                </a:solidFill>
                <a:latin typeface="Arial"/>
                <a:ea typeface="Arial"/>
                <a:cs typeface="Arial"/>
                <a:sym typeface="Arial"/>
              </a:rPr>
              <a:t>ML used to predict of phone states from the sound spectrogram</a:t>
            </a:r>
            <a:endParaRPr sz="23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2400">
              <a:solidFill>
                <a:schemeClr val="dk1"/>
              </a:solidFill>
              <a:latin typeface="Arial"/>
              <a:ea typeface="Arial"/>
              <a:cs typeface="Arial"/>
              <a:sym typeface="Arial"/>
            </a:endParaRPr>
          </a:p>
          <a:p>
            <a:pPr indent="0" lvl="0" marL="4090670" marR="0" rtl="0" algn="l">
              <a:lnSpc>
                <a:spcPct val="100000"/>
              </a:lnSpc>
              <a:spcBef>
                <a:spcPts val="0"/>
              </a:spcBef>
              <a:spcAft>
                <a:spcPts val="0"/>
              </a:spcAft>
              <a:buNone/>
            </a:pPr>
            <a:r>
              <a:rPr lang="en-GB" sz="1900">
                <a:solidFill>
                  <a:schemeClr val="dk1"/>
                </a:solidFill>
                <a:latin typeface="Arial"/>
                <a:ea typeface="Arial"/>
                <a:cs typeface="Arial"/>
                <a:sym typeface="Arial"/>
              </a:rPr>
              <a:t>Deep learning has state-of-the-art results</a:t>
            </a:r>
            <a:endParaRPr sz="1900">
              <a:solidFill>
                <a:schemeClr val="dk1"/>
              </a:solidFill>
              <a:latin typeface="Arial"/>
              <a:ea typeface="Arial"/>
              <a:cs typeface="Arial"/>
              <a:sym typeface="Arial"/>
            </a:endParaRPr>
          </a:p>
        </p:txBody>
      </p:sp>
      <p:graphicFrame>
        <p:nvGraphicFramePr>
          <p:cNvPr id="441" name="Google Shape;441;p48"/>
          <p:cNvGraphicFramePr/>
          <p:nvPr/>
        </p:nvGraphicFramePr>
        <p:xfrm>
          <a:off x="4273550" y="3633788"/>
          <a:ext cx="3000000" cy="3000000"/>
        </p:xfrm>
        <a:graphic>
          <a:graphicData uri="http://schemas.openxmlformats.org/drawingml/2006/table">
            <a:tbl>
              <a:tblPr bandRow="1" firstRow="1">
                <a:noFill/>
                <a:tableStyleId>{EBC4F8AE-7693-498E-B8D5-5F59FD69577C}</a:tableStyleId>
              </a:tblPr>
              <a:tblGrid>
                <a:gridCol w="1667500"/>
                <a:gridCol w="519425"/>
                <a:gridCol w="508000"/>
                <a:gridCol w="509275"/>
                <a:gridCol w="520075"/>
                <a:gridCol w="509275"/>
                <a:gridCol w="541025"/>
              </a:tblGrid>
              <a:tr h="278150">
                <a:tc>
                  <a:txBody>
                    <a:bodyPr/>
                    <a:lstStyle/>
                    <a:p>
                      <a:pPr indent="0" lvl="0" marL="63500" marR="0" rtl="0" algn="l">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 Hidden Layers</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1</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2</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4</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8</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10</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None/>
                      </a:pPr>
                      <a:r>
                        <a:rPr b="1" lang="en-GB" sz="1100" u="none" cap="none" strike="noStrike">
                          <a:solidFill>
                            <a:srgbClr val="FFFFFF"/>
                          </a:solidFill>
                          <a:latin typeface="Arial"/>
                          <a:ea typeface="Arial"/>
                          <a:cs typeface="Arial"/>
                          <a:sym typeface="Arial"/>
                        </a:rPr>
                        <a:t>12</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F81BD"/>
                    </a:solidFill>
                  </a:tcPr>
                </a:tc>
              </a:tr>
              <a:tr h="278150">
                <a:tc>
                  <a:txBody>
                    <a:bodyPr/>
                    <a:lstStyle/>
                    <a:p>
                      <a:pPr indent="0" lvl="0" marL="63500" marR="0" rtl="0" algn="l">
                        <a:lnSpc>
                          <a:spcPct val="100000"/>
                        </a:lnSpc>
                        <a:spcBef>
                          <a:spcPts val="0"/>
                        </a:spcBef>
                        <a:spcAft>
                          <a:spcPts val="0"/>
                        </a:spcAft>
                        <a:buNone/>
                      </a:pPr>
                      <a:r>
                        <a:rPr lang="en-GB" sz="1100" u="none" cap="none" strike="noStrike">
                          <a:latin typeface="Arial"/>
                          <a:ea typeface="Arial"/>
                          <a:cs typeface="Arial"/>
                          <a:sym typeface="Arial"/>
                        </a:rPr>
                        <a:t>Word Error Rate %</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16.0</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12.8</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11.4</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10.9</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11.0</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None/>
                      </a:pPr>
                      <a:r>
                        <a:rPr lang="en-GB" sz="1100" u="none" cap="none" strike="noStrike">
                          <a:latin typeface="Arial"/>
                          <a:ea typeface="Arial"/>
                          <a:cs typeface="Arial"/>
                          <a:sym typeface="Arial"/>
                        </a:rPr>
                        <a:t>11.1</a:t>
                      </a:r>
                      <a:endParaRPr sz="1100" u="none" cap="none" strike="noStrike">
                        <a:latin typeface="Arial"/>
                        <a:ea typeface="Arial"/>
                        <a:cs typeface="Arial"/>
                        <a:sym typeface="Arial"/>
                      </a:endParaRPr>
                    </a:p>
                  </a:txBody>
                  <a:tcPr marT="2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0D8E8"/>
                    </a:solidFill>
                  </a:tcPr>
                </a:tc>
              </a:tr>
            </a:tbl>
          </a:graphicData>
        </a:graphic>
      </p:graphicFrame>
      <p:sp>
        <p:nvSpPr>
          <p:cNvPr id="442" name="Google Shape;442;p48"/>
          <p:cNvSpPr txBox="1"/>
          <p:nvPr/>
        </p:nvSpPr>
        <p:spPr>
          <a:xfrm>
            <a:off x="4650740" y="4128951"/>
            <a:ext cx="3956100" cy="1344300"/>
          </a:xfrm>
          <a:prstGeom prst="rect">
            <a:avLst/>
          </a:prstGeom>
          <a:noFill/>
          <a:ln>
            <a:noFill/>
          </a:ln>
        </p:spPr>
        <p:txBody>
          <a:bodyPr anchorCtr="0" anchor="t" bIns="0" lIns="0" spcFirstLastPara="1" rIns="0" wrap="square" tIns="13335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Baseline GMM performance = 15.4%</a:t>
            </a:r>
            <a:endParaRPr sz="1800">
              <a:solidFill>
                <a:schemeClr val="dk1"/>
              </a:solidFill>
              <a:latin typeface="Arial"/>
              <a:ea typeface="Arial"/>
              <a:cs typeface="Arial"/>
              <a:sym typeface="Arial"/>
            </a:endParaRPr>
          </a:p>
          <a:p>
            <a:pPr indent="0" lvl="0" marL="12700" marR="469265" rtl="0" algn="l">
              <a:lnSpc>
                <a:spcPct val="101200"/>
              </a:lnSpc>
              <a:spcBef>
                <a:spcPts val="720"/>
              </a:spcBef>
              <a:spcAft>
                <a:spcPts val="0"/>
              </a:spcAft>
              <a:buNone/>
            </a:pPr>
            <a:r>
              <a:rPr lang="en-GB" sz="1400">
                <a:solidFill>
                  <a:schemeClr val="dk1"/>
                </a:solidFill>
                <a:latin typeface="Arial"/>
                <a:ea typeface="Arial"/>
                <a:cs typeface="Arial"/>
                <a:sym typeface="Arial"/>
              </a:rPr>
              <a:t>[Zeiler et al. “On rectified linear units for speech  recognition” ICASSP 2013]</a:t>
            </a:r>
            <a:endParaRPr sz="1400">
              <a:solidFill>
                <a:schemeClr val="dk1"/>
              </a:solidFill>
              <a:latin typeface="Arial"/>
              <a:ea typeface="Arial"/>
              <a:cs typeface="Arial"/>
              <a:sym typeface="Arial"/>
            </a:endParaRPr>
          </a:p>
          <a:p>
            <a:pPr indent="0" lvl="0" marL="3787775" marR="0" rtl="0" algn="l">
              <a:lnSpc>
                <a:spcPct val="118750"/>
              </a:lnSpc>
              <a:spcBef>
                <a:spcPts val="0"/>
              </a:spcBef>
              <a:spcAft>
                <a:spcPts val="0"/>
              </a:spcAft>
              <a:buNone/>
            </a:pPr>
            <a:r>
              <a:rPr lang="en-GB" sz="1200">
                <a:solidFill>
                  <a:srgbClr val="898989"/>
                </a:solidFill>
                <a:latin typeface="Arial"/>
                <a:ea typeface="Arial"/>
                <a:cs typeface="Arial"/>
                <a:sym typeface="Arial"/>
              </a:rPr>
              <a:t>21</a:t>
            </a:r>
            <a:endParaRPr sz="12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6" name="Shape 446"/>
        <p:cNvGrpSpPr/>
        <p:nvPr/>
      </p:nvGrpSpPr>
      <p:grpSpPr>
        <a:xfrm>
          <a:off x="0" y="0"/>
          <a:ext cx="0" cy="0"/>
          <a:chOff x="0" y="0"/>
          <a:chExt cx="0" cy="0"/>
        </a:xfrm>
      </p:grpSpPr>
      <p:sp>
        <p:nvSpPr>
          <p:cNvPr id="447" name="Google Shape;447;p49"/>
          <p:cNvSpPr txBox="1"/>
          <p:nvPr>
            <p:ph type="title"/>
          </p:nvPr>
        </p:nvSpPr>
        <p:spPr>
          <a:xfrm>
            <a:off x="459418" y="211693"/>
            <a:ext cx="7846200" cy="99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200">
                <a:latin typeface="Arial"/>
                <a:ea typeface="Arial"/>
                <a:cs typeface="Arial"/>
                <a:sym typeface="Arial"/>
              </a:rPr>
              <a:t>Impact of Deep Learning in Speech Technology</a:t>
            </a:r>
            <a:endParaRPr sz="3200">
              <a:latin typeface="Arial"/>
              <a:ea typeface="Arial"/>
              <a:cs typeface="Arial"/>
              <a:sym typeface="Arial"/>
            </a:endParaRPr>
          </a:p>
        </p:txBody>
      </p:sp>
      <p:grpSp>
        <p:nvGrpSpPr>
          <p:cNvPr id="448" name="Google Shape;448;p49"/>
          <p:cNvGrpSpPr/>
          <p:nvPr/>
        </p:nvGrpSpPr>
        <p:grpSpPr>
          <a:xfrm>
            <a:off x="9824" y="930059"/>
            <a:ext cx="8811128" cy="4122440"/>
            <a:chOff x="9824" y="1240078"/>
            <a:chExt cx="8811128" cy="5496586"/>
          </a:xfrm>
        </p:grpSpPr>
        <p:sp>
          <p:nvSpPr>
            <p:cNvPr id="449" name="Google Shape;449;p49"/>
            <p:cNvSpPr/>
            <p:nvPr/>
          </p:nvSpPr>
          <p:spPr>
            <a:xfrm>
              <a:off x="376975" y="1240078"/>
              <a:ext cx="3201000" cy="211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49"/>
            <p:cNvSpPr/>
            <p:nvPr/>
          </p:nvSpPr>
          <p:spPr>
            <a:xfrm>
              <a:off x="6455511" y="1241920"/>
              <a:ext cx="2327400" cy="2063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49"/>
            <p:cNvSpPr/>
            <p:nvPr/>
          </p:nvSpPr>
          <p:spPr>
            <a:xfrm>
              <a:off x="6439852" y="3221864"/>
              <a:ext cx="2381100" cy="351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49"/>
            <p:cNvSpPr/>
            <p:nvPr/>
          </p:nvSpPr>
          <p:spPr>
            <a:xfrm>
              <a:off x="3390900" y="3200158"/>
              <a:ext cx="3102600" cy="1737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49"/>
            <p:cNvSpPr/>
            <p:nvPr/>
          </p:nvSpPr>
          <p:spPr>
            <a:xfrm>
              <a:off x="3390900" y="4800607"/>
              <a:ext cx="3102600" cy="1933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49"/>
            <p:cNvSpPr/>
            <p:nvPr/>
          </p:nvSpPr>
          <p:spPr>
            <a:xfrm>
              <a:off x="9824" y="3305670"/>
              <a:ext cx="3381000" cy="2264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49"/>
            <p:cNvSpPr/>
            <p:nvPr/>
          </p:nvSpPr>
          <p:spPr>
            <a:xfrm>
              <a:off x="3390900" y="1241907"/>
              <a:ext cx="3102600" cy="2113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6" name="Google Shape;456;p49"/>
          <p:cNvSpPr txBox="1"/>
          <p:nvPr/>
        </p:nvSpPr>
        <p:spPr>
          <a:xfrm>
            <a:off x="78739" y="4927133"/>
            <a:ext cx="24633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Li Deng, MS Research</a:t>
            </a:r>
            <a:endParaRPr sz="1400">
              <a:solidFill>
                <a:schemeClr val="dk1"/>
              </a:solidFill>
              <a:latin typeface="Arial"/>
              <a:ea typeface="Arial"/>
              <a:cs typeface="Arial"/>
              <a:sym typeface="Arial"/>
            </a:endParaRPr>
          </a:p>
        </p:txBody>
      </p:sp>
      <p:sp>
        <p:nvSpPr>
          <p:cNvPr id="457" name="Google Shape;457;p49"/>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22</a:t>
            </a:r>
            <a:endParaRPr sz="12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2576370" y="1859525"/>
            <a:ext cx="58494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Types of Learning</a:t>
            </a:r>
            <a:endParaRPr/>
          </a:p>
        </p:txBody>
      </p:sp>
      <p:sp>
        <p:nvSpPr>
          <p:cNvPr id="463" name="Google Shape;463;p50"/>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23</a:t>
            </a:r>
            <a:endParaRPr sz="12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7" name="Shape 467"/>
        <p:cNvGrpSpPr/>
        <p:nvPr/>
      </p:nvGrpSpPr>
      <p:grpSpPr>
        <a:xfrm>
          <a:off x="0" y="0"/>
          <a:ext cx="0" cy="0"/>
          <a:chOff x="0" y="0"/>
          <a:chExt cx="0" cy="0"/>
        </a:xfrm>
      </p:grpSpPr>
      <p:sp>
        <p:nvSpPr>
          <p:cNvPr id="468" name="Google Shape;468;p51"/>
          <p:cNvSpPr txBox="1"/>
          <p:nvPr>
            <p:ph type="title"/>
          </p:nvPr>
        </p:nvSpPr>
        <p:spPr>
          <a:xfrm>
            <a:off x="2533570" y="67625"/>
            <a:ext cx="60732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sz="3800">
                <a:latin typeface="Arial"/>
                <a:ea typeface="Arial"/>
                <a:cs typeface="Arial"/>
                <a:sym typeface="Arial"/>
              </a:rPr>
              <a:t>Types of Learning</a:t>
            </a:r>
            <a:endParaRPr sz="3800"/>
          </a:p>
        </p:txBody>
      </p:sp>
      <p:sp>
        <p:nvSpPr>
          <p:cNvPr id="469" name="Google Shape;469;p51"/>
          <p:cNvSpPr txBox="1"/>
          <p:nvPr/>
        </p:nvSpPr>
        <p:spPr>
          <a:xfrm>
            <a:off x="535940" y="1134019"/>
            <a:ext cx="7385700" cy="2975100"/>
          </a:xfrm>
          <a:prstGeom prst="rect">
            <a:avLst/>
          </a:prstGeom>
          <a:noFill/>
          <a:ln>
            <a:noFill/>
          </a:ln>
        </p:spPr>
        <p:txBody>
          <a:bodyPr anchorCtr="0" anchor="t" bIns="0" lIns="0" spcFirstLastPara="1" rIns="0" wrap="square" tIns="108575">
            <a:spAutoFit/>
          </a:bodyPr>
          <a:lstStyle/>
          <a:p>
            <a:pPr indent="-342900" lvl="0" marL="355600" marR="0" rtl="0" algn="l">
              <a:lnSpc>
                <a:spcPct val="100000"/>
              </a:lnSpc>
              <a:spcBef>
                <a:spcPts val="0"/>
              </a:spcBef>
              <a:spcAft>
                <a:spcPts val="0"/>
              </a:spcAft>
              <a:buClr>
                <a:schemeClr val="dk1"/>
              </a:buClr>
              <a:buSzPts val="1800"/>
              <a:buFont typeface="Arial"/>
              <a:buChar char="•"/>
            </a:pPr>
            <a:r>
              <a:rPr b="1" lang="en-GB" sz="1800">
                <a:solidFill>
                  <a:schemeClr val="dk1"/>
                </a:solidFill>
                <a:latin typeface="Arial"/>
                <a:ea typeface="Arial"/>
                <a:cs typeface="Arial"/>
                <a:sym typeface="Arial"/>
              </a:rPr>
              <a:t>Supervised (inductive) learning</a:t>
            </a:r>
            <a:endParaRPr sz="1800">
              <a:solidFill>
                <a:schemeClr val="dk1"/>
              </a:solidFill>
              <a:latin typeface="Arial"/>
              <a:ea typeface="Arial"/>
              <a:cs typeface="Arial"/>
              <a:sym typeface="Arial"/>
            </a:endParaRPr>
          </a:p>
          <a:p>
            <a:pPr indent="-285750" lvl="1" marL="755650" marR="0" rtl="0" algn="l">
              <a:lnSpc>
                <a:spcPct val="100000"/>
              </a:lnSpc>
              <a:spcBef>
                <a:spcPts val="6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Given: training data + desired outputs (labels)</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740"/>
              </a:spcBef>
              <a:spcAft>
                <a:spcPts val="0"/>
              </a:spcAft>
              <a:buClr>
                <a:schemeClr val="dk1"/>
              </a:buClr>
              <a:buSzPts val="1800"/>
              <a:buFont typeface="Arial"/>
              <a:buChar char="•"/>
            </a:pPr>
            <a:r>
              <a:rPr b="1" lang="en-GB" sz="1800">
                <a:solidFill>
                  <a:schemeClr val="dk1"/>
                </a:solidFill>
                <a:latin typeface="Arial"/>
                <a:ea typeface="Arial"/>
                <a:cs typeface="Arial"/>
                <a:sym typeface="Arial"/>
              </a:rPr>
              <a:t>Unsupervised learning</a:t>
            </a:r>
            <a:endParaRPr sz="1800">
              <a:solidFill>
                <a:schemeClr val="dk1"/>
              </a:solidFill>
              <a:latin typeface="Arial"/>
              <a:ea typeface="Arial"/>
              <a:cs typeface="Arial"/>
              <a:sym typeface="Arial"/>
            </a:endParaRPr>
          </a:p>
          <a:p>
            <a:pPr indent="-285750" lvl="1" marL="755650" marR="0" rtl="0" algn="l">
              <a:lnSpc>
                <a:spcPct val="100000"/>
              </a:lnSpc>
              <a:spcBef>
                <a:spcPts val="7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Given: training data (without desired outputs)</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740"/>
              </a:spcBef>
              <a:spcAft>
                <a:spcPts val="0"/>
              </a:spcAft>
              <a:buClr>
                <a:schemeClr val="dk1"/>
              </a:buClr>
              <a:buSzPts val="1800"/>
              <a:buFont typeface="Arial"/>
              <a:buChar char="•"/>
            </a:pPr>
            <a:r>
              <a:rPr b="1" lang="en-GB" sz="1800">
                <a:solidFill>
                  <a:schemeClr val="dk1"/>
                </a:solidFill>
                <a:latin typeface="Arial"/>
                <a:ea typeface="Arial"/>
                <a:cs typeface="Arial"/>
                <a:sym typeface="Arial"/>
              </a:rPr>
              <a:t>Semi-supervised learning</a:t>
            </a:r>
            <a:endParaRPr sz="1800">
              <a:solidFill>
                <a:schemeClr val="dk1"/>
              </a:solidFill>
              <a:latin typeface="Arial"/>
              <a:ea typeface="Arial"/>
              <a:cs typeface="Arial"/>
              <a:sym typeface="Arial"/>
            </a:endParaRPr>
          </a:p>
          <a:p>
            <a:pPr indent="-285750" lvl="1" marL="755650" marR="0" rtl="0" algn="l">
              <a:lnSpc>
                <a:spcPct val="100000"/>
              </a:lnSpc>
              <a:spcBef>
                <a:spcPts val="6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Given: training data + a few desired outputs</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740"/>
              </a:spcBef>
              <a:spcAft>
                <a:spcPts val="0"/>
              </a:spcAft>
              <a:buClr>
                <a:schemeClr val="dk1"/>
              </a:buClr>
              <a:buSzPts val="1800"/>
              <a:buFont typeface="Arial"/>
              <a:buChar char="•"/>
            </a:pPr>
            <a:r>
              <a:rPr b="1" lang="en-GB" sz="1800">
                <a:solidFill>
                  <a:schemeClr val="dk1"/>
                </a:solidFill>
                <a:latin typeface="Arial"/>
                <a:ea typeface="Arial"/>
                <a:cs typeface="Arial"/>
                <a:sym typeface="Arial"/>
              </a:rPr>
              <a:t>Reinforcement learning</a:t>
            </a:r>
            <a:endParaRPr sz="1800">
              <a:solidFill>
                <a:schemeClr val="dk1"/>
              </a:solidFill>
              <a:latin typeface="Arial"/>
              <a:ea typeface="Arial"/>
              <a:cs typeface="Arial"/>
              <a:sym typeface="Arial"/>
            </a:endParaRPr>
          </a:p>
          <a:p>
            <a:pPr indent="-285750" lvl="1" marL="755650" marR="0" rtl="0" algn="l">
              <a:lnSpc>
                <a:spcPct val="100000"/>
              </a:lnSpc>
              <a:spcBef>
                <a:spcPts val="7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Rewards from sequence of actions</a:t>
            </a:r>
            <a:endParaRPr b="0" i="0" sz="1800" u="none" cap="none" strike="noStrike">
              <a:solidFill>
                <a:schemeClr val="dk1"/>
              </a:solidFill>
              <a:latin typeface="Arial"/>
              <a:ea typeface="Arial"/>
              <a:cs typeface="Arial"/>
              <a:sym typeface="Arial"/>
            </a:endParaRPr>
          </a:p>
        </p:txBody>
      </p:sp>
      <p:sp>
        <p:nvSpPr>
          <p:cNvPr id="470" name="Google Shape;470;p51"/>
          <p:cNvSpPr txBox="1"/>
          <p:nvPr/>
        </p:nvSpPr>
        <p:spPr>
          <a:xfrm>
            <a:off x="30786" y="4816554"/>
            <a:ext cx="25050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slide by Pedro Domingos</a:t>
            </a:r>
            <a:endParaRPr sz="1400">
              <a:solidFill>
                <a:schemeClr val="dk1"/>
              </a:solidFill>
              <a:latin typeface="Arial"/>
              <a:ea typeface="Arial"/>
              <a:cs typeface="Arial"/>
              <a:sym typeface="Arial"/>
            </a:endParaRPr>
          </a:p>
        </p:txBody>
      </p:sp>
      <p:sp>
        <p:nvSpPr>
          <p:cNvPr id="471" name="Google Shape;471;p51"/>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24</a:t>
            </a:r>
            <a:endParaRPr sz="12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904398" y="67628"/>
            <a:ext cx="73329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600"/>
              <a:t>Supervised Learning: Regression</a:t>
            </a:r>
            <a:endParaRPr sz="3600"/>
          </a:p>
        </p:txBody>
      </p:sp>
      <p:sp>
        <p:nvSpPr>
          <p:cNvPr id="477" name="Google Shape;477;p52"/>
          <p:cNvSpPr txBox="1"/>
          <p:nvPr/>
        </p:nvSpPr>
        <p:spPr>
          <a:xfrm>
            <a:off x="1307147" y="1091473"/>
            <a:ext cx="7139400" cy="1136400"/>
          </a:xfrm>
          <a:prstGeom prst="rect">
            <a:avLst/>
          </a:prstGeom>
          <a:noFill/>
          <a:ln>
            <a:noFill/>
          </a:ln>
        </p:spPr>
        <p:txBody>
          <a:bodyPr anchorCtr="0" anchor="t" bIns="0" lIns="0" spcFirstLastPara="1" rIns="0" wrap="square" tIns="109200">
            <a:spAutoFit/>
          </a:bodyPr>
          <a:lstStyle/>
          <a:p>
            <a:pPr indent="-342900" lvl="0" marL="3683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Given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1</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1</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2</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2</a:t>
            </a:r>
            <a:r>
              <a:rPr lang="en-GB" sz="1800">
                <a:solidFill>
                  <a:schemeClr val="dk1"/>
                </a:solidFill>
                <a:latin typeface="Arial"/>
                <a:ea typeface="Arial"/>
                <a:cs typeface="Arial"/>
                <a:sym typeface="Arial"/>
              </a:rPr>
              <a:t>), ...,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n</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n</a:t>
            </a:r>
            <a:r>
              <a:rPr lang="en-GB"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68300" marR="0" rtl="0" algn="l">
              <a:lnSpc>
                <a:spcPct val="100000"/>
              </a:lnSpc>
              <a:spcBef>
                <a:spcPts val="760"/>
              </a:spcBef>
              <a:spcAft>
                <a:spcPts val="0"/>
              </a:spcAft>
              <a:buClr>
                <a:schemeClr val="dk1"/>
              </a:buClr>
              <a:buSzPts val="1800"/>
              <a:buFont typeface="Arial"/>
              <a:buChar char="•"/>
            </a:pPr>
            <a:r>
              <a:rPr lang="en-GB" sz="1800">
                <a:solidFill>
                  <a:schemeClr val="dk1"/>
                </a:solidFill>
                <a:latin typeface="Arial"/>
                <a:ea typeface="Arial"/>
                <a:cs typeface="Arial"/>
                <a:sym typeface="Arial"/>
              </a:rPr>
              <a:t>Learn a function </a:t>
            </a:r>
            <a:r>
              <a:rPr i="1" lang="en-GB" sz="1800">
                <a:solidFill>
                  <a:schemeClr val="dk1"/>
                </a:solidFill>
                <a:latin typeface="Times New Roman"/>
                <a:ea typeface="Times New Roman"/>
                <a:cs typeface="Times New Roman"/>
                <a:sym typeface="Times New Roman"/>
              </a:rPr>
              <a:t>f</a:t>
            </a:r>
            <a:r>
              <a:rPr lang="en-GB" sz="1800">
                <a:solidFill>
                  <a:schemeClr val="dk1"/>
                </a:solidFill>
                <a:latin typeface="Arial"/>
                <a:ea typeface="Arial"/>
                <a:cs typeface="Arial"/>
                <a:sym typeface="Arial"/>
              </a:rPr>
              <a:t>(</a:t>
            </a:r>
            <a:r>
              <a:rPr i="1" lang="en-GB" sz="1800">
                <a:solidFill>
                  <a:schemeClr val="dk1"/>
                </a:solidFill>
                <a:latin typeface="Times New Roman"/>
                <a:ea typeface="Times New Roman"/>
                <a:cs typeface="Times New Roman"/>
                <a:sym typeface="Times New Roman"/>
              </a:rPr>
              <a:t>x</a:t>
            </a:r>
            <a:r>
              <a:rPr lang="en-GB" sz="1800">
                <a:solidFill>
                  <a:schemeClr val="dk1"/>
                </a:solidFill>
                <a:latin typeface="Arial"/>
                <a:ea typeface="Arial"/>
                <a:cs typeface="Arial"/>
                <a:sym typeface="Arial"/>
              </a:rPr>
              <a:t>) to predict </a:t>
            </a:r>
            <a:r>
              <a:rPr i="1" lang="en-GB" sz="1800">
                <a:solidFill>
                  <a:schemeClr val="dk1"/>
                </a:solidFill>
                <a:latin typeface="Times New Roman"/>
                <a:ea typeface="Times New Roman"/>
                <a:cs typeface="Times New Roman"/>
                <a:sym typeface="Times New Roman"/>
              </a:rPr>
              <a:t>y </a:t>
            </a:r>
            <a:r>
              <a:rPr lang="en-GB" sz="1800">
                <a:solidFill>
                  <a:schemeClr val="dk1"/>
                </a:solidFill>
                <a:latin typeface="Arial"/>
                <a:ea typeface="Arial"/>
                <a:cs typeface="Arial"/>
                <a:sym typeface="Arial"/>
              </a:rPr>
              <a:t>given </a:t>
            </a:r>
            <a:r>
              <a:rPr i="1" lang="en-GB" sz="1800">
                <a:solidFill>
                  <a:schemeClr val="dk1"/>
                </a:solidFill>
                <a:latin typeface="Times New Roman"/>
                <a:ea typeface="Times New Roman"/>
                <a:cs typeface="Times New Roman"/>
                <a:sym typeface="Times New Roman"/>
              </a:rPr>
              <a:t>x</a:t>
            </a:r>
            <a:endParaRPr sz="1800">
              <a:solidFill>
                <a:schemeClr val="dk1"/>
              </a:solidFill>
              <a:latin typeface="Times New Roman"/>
              <a:ea typeface="Times New Roman"/>
              <a:cs typeface="Times New Roman"/>
              <a:sym typeface="Times New Roman"/>
            </a:endParaRPr>
          </a:p>
          <a:p>
            <a:pPr indent="0" lvl="0" marL="482600" marR="0" rtl="0" algn="l">
              <a:lnSpc>
                <a:spcPct val="100000"/>
              </a:lnSpc>
              <a:spcBef>
                <a:spcPts val="760"/>
              </a:spcBef>
              <a:spcAft>
                <a:spcPts val="0"/>
              </a:spcAft>
              <a:buNone/>
            </a:pP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 </a:t>
            </a:r>
            <a:r>
              <a:rPr lang="en-GB" sz="1800">
                <a:solidFill>
                  <a:schemeClr val="dk1"/>
                </a:solidFill>
                <a:latin typeface="Arial"/>
                <a:ea typeface="Arial"/>
                <a:cs typeface="Arial"/>
                <a:sym typeface="Arial"/>
              </a:rPr>
              <a:t>is real-valued == regression</a:t>
            </a:r>
            <a:endParaRPr sz="1800">
              <a:solidFill>
                <a:schemeClr val="dk1"/>
              </a:solidFill>
              <a:latin typeface="Arial"/>
              <a:ea typeface="Arial"/>
              <a:cs typeface="Arial"/>
              <a:sym typeface="Arial"/>
            </a:endParaRPr>
          </a:p>
        </p:txBody>
      </p:sp>
      <p:grpSp>
        <p:nvGrpSpPr>
          <p:cNvPr id="478" name="Google Shape;478;p52"/>
          <p:cNvGrpSpPr/>
          <p:nvPr/>
        </p:nvGrpSpPr>
        <p:grpSpPr>
          <a:xfrm>
            <a:off x="2337689" y="2326910"/>
            <a:ext cx="4984660" cy="2117773"/>
            <a:chOff x="2337689" y="3102546"/>
            <a:chExt cx="4984660" cy="2823697"/>
          </a:xfrm>
        </p:grpSpPr>
        <p:sp>
          <p:nvSpPr>
            <p:cNvPr id="479" name="Google Shape;479;p52"/>
            <p:cNvSpPr/>
            <p:nvPr/>
          </p:nvSpPr>
          <p:spPr>
            <a:xfrm>
              <a:off x="2394115" y="3102546"/>
              <a:ext cx="4928234" cy="2460625"/>
            </a:xfrm>
            <a:custGeom>
              <a:rect b="b" l="l" r="r" t="t"/>
              <a:pathLst>
                <a:path extrusionOk="0" h="2460625" w="4928234">
                  <a:moveTo>
                    <a:pt x="0" y="2460051"/>
                  </a:moveTo>
                  <a:lnTo>
                    <a:pt x="4928192" y="2460051"/>
                  </a:lnTo>
                </a:path>
                <a:path extrusionOk="0" h="2460625" w="4928234">
                  <a:moveTo>
                    <a:pt x="0" y="2155251"/>
                  </a:moveTo>
                  <a:lnTo>
                    <a:pt x="4928192" y="2155251"/>
                  </a:lnTo>
                </a:path>
                <a:path extrusionOk="0" h="2460625" w="4928234">
                  <a:moveTo>
                    <a:pt x="0" y="1850451"/>
                  </a:moveTo>
                  <a:lnTo>
                    <a:pt x="4928192" y="1850451"/>
                  </a:lnTo>
                </a:path>
                <a:path extrusionOk="0" h="2460625" w="4928234">
                  <a:moveTo>
                    <a:pt x="0" y="1532950"/>
                  </a:moveTo>
                  <a:lnTo>
                    <a:pt x="4928192" y="1532950"/>
                  </a:lnTo>
                </a:path>
                <a:path extrusionOk="0" h="2460625" w="4928234">
                  <a:moveTo>
                    <a:pt x="0" y="1228150"/>
                  </a:moveTo>
                  <a:lnTo>
                    <a:pt x="4928192" y="1228150"/>
                  </a:lnTo>
                </a:path>
                <a:path extrusionOk="0" h="2460625" w="4928234">
                  <a:moveTo>
                    <a:pt x="0" y="923354"/>
                  </a:moveTo>
                  <a:lnTo>
                    <a:pt x="4928192" y="923354"/>
                  </a:lnTo>
                </a:path>
                <a:path extrusionOk="0" h="2460625" w="4928234">
                  <a:moveTo>
                    <a:pt x="0" y="618554"/>
                  </a:moveTo>
                  <a:lnTo>
                    <a:pt x="4928192" y="618554"/>
                  </a:lnTo>
                </a:path>
                <a:path extrusionOk="0" h="2460625" w="4928234">
                  <a:moveTo>
                    <a:pt x="0" y="313754"/>
                  </a:moveTo>
                  <a:lnTo>
                    <a:pt x="4928192" y="313754"/>
                  </a:lnTo>
                </a:path>
                <a:path extrusionOk="0" h="2460625" w="4928234">
                  <a:moveTo>
                    <a:pt x="0" y="0"/>
                  </a:moveTo>
                  <a:lnTo>
                    <a:pt x="4928192" y="0"/>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52"/>
            <p:cNvSpPr/>
            <p:nvPr/>
          </p:nvSpPr>
          <p:spPr>
            <a:xfrm>
              <a:off x="2394115" y="3102546"/>
              <a:ext cx="0" cy="2767329"/>
            </a:xfrm>
            <a:custGeom>
              <a:rect b="b" l="l" r="r" t="t"/>
              <a:pathLst>
                <a:path extrusionOk="0" h="2767329" w="120000">
                  <a:moveTo>
                    <a:pt x="0" y="2767181"/>
                  </a:moveTo>
                  <a:lnTo>
                    <a:pt x="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52"/>
            <p:cNvSpPr/>
            <p:nvPr/>
          </p:nvSpPr>
          <p:spPr>
            <a:xfrm>
              <a:off x="2337689" y="3102546"/>
              <a:ext cx="56514" cy="2767329"/>
            </a:xfrm>
            <a:custGeom>
              <a:rect b="b" l="l" r="r" t="t"/>
              <a:pathLst>
                <a:path extrusionOk="0" h="2767329" w="56514">
                  <a:moveTo>
                    <a:pt x="0" y="2767181"/>
                  </a:moveTo>
                  <a:lnTo>
                    <a:pt x="56430" y="2767181"/>
                  </a:lnTo>
                </a:path>
                <a:path extrusionOk="0" h="2767329" w="56514">
                  <a:moveTo>
                    <a:pt x="0" y="2460051"/>
                  </a:moveTo>
                  <a:lnTo>
                    <a:pt x="56430" y="2460051"/>
                  </a:lnTo>
                </a:path>
                <a:path extrusionOk="0" h="2767329" w="56514">
                  <a:moveTo>
                    <a:pt x="0" y="2155251"/>
                  </a:moveTo>
                  <a:lnTo>
                    <a:pt x="56430" y="2155251"/>
                  </a:lnTo>
                </a:path>
                <a:path extrusionOk="0" h="2767329" w="56514">
                  <a:moveTo>
                    <a:pt x="0" y="1850451"/>
                  </a:moveTo>
                  <a:lnTo>
                    <a:pt x="56430" y="1850451"/>
                  </a:lnTo>
                </a:path>
                <a:path extrusionOk="0" h="2767329" w="56514">
                  <a:moveTo>
                    <a:pt x="0" y="1532950"/>
                  </a:moveTo>
                  <a:lnTo>
                    <a:pt x="56430" y="1532950"/>
                  </a:lnTo>
                </a:path>
                <a:path extrusionOk="0" h="2767329" w="56514">
                  <a:moveTo>
                    <a:pt x="0" y="1228150"/>
                  </a:moveTo>
                  <a:lnTo>
                    <a:pt x="56430" y="1228150"/>
                  </a:lnTo>
                </a:path>
                <a:path extrusionOk="0" h="2767329" w="56514">
                  <a:moveTo>
                    <a:pt x="0" y="923354"/>
                  </a:moveTo>
                  <a:lnTo>
                    <a:pt x="56430" y="923354"/>
                  </a:lnTo>
                </a:path>
                <a:path extrusionOk="0" h="2767329" w="56514">
                  <a:moveTo>
                    <a:pt x="0" y="618554"/>
                  </a:moveTo>
                  <a:lnTo>
                    <a:pt x="56430" y="618554"/>
                  </a:lnTo>
                </a:path>
                <a:path extrusionOk="0" h="2767329" w="56514">
                  <a:moveTo>
                    <a:pt x="0" y="313754"/>
                  </a:moveTo>
                  <a:lnTo>
                    <a:pt x="56430" y="313754"/>
                  </a:lnTo>
                </a:path>
                <a:path extrusionOk="0" h="2767329" w="56514">
                  <a:moveTo>
                    <a:pt x="0" y="0"/>
                  </a:moveTo>
                  <a:lnTo>
                    <a:pt x="56430" y="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52"/>
            <p:cNvSpPr/>
            <p:nvPr/>
          </p:nvSpPr>
          <p:spPr>
            <a:xfrm>
              <a:off x="2394115" y="5869729"/>
              <a:ext cx="4928234" cy="56514"/>
            </a:xfrm>
            <a:custGeom>
              <a:rect b="b" l="l" r="r" t="t"/>
              <a:pathLst>
                <a:path extrusionOk="0" h="56514" w="4928234">
                  <a:moveTo>
                    <a:pt x="0" y="0"/>
                  </a:moveTo>
                  <a:lnTo>
                    <a:pt x="4928192" y="1"/>
                  </a:lnTo>
                </a:path>
                <a:path extrusionOk="0" h="56514" w="4928234">
                  <a:moveTo>
                    <a:pt x="0" y="0"/>
                  </a:moveTo>
                  <a:lnTo>
                    <a:pt x="0" y="56430"/>
                  </a:lnTo>
                </a:path>
                <a:path extrusionOk="0" h="56514" w="4928234">
                  <a:moveTo>
                    <a:pt x="984081" y="0"/>
                  </a:moveTo>
                  <a:lnTo>
                    <a:pt x="984081" y="56430"/>
                  </a:lnTo>
                </a:path>
                <a:path extrusionOk="0" h="56514" w="4928234">
                  <a:moveTo>
                    <a:pt x="1974681" y="0"/>
                  </a:moveTo>
                  <a:lnTo>
                    <a:pt x="1974681" y="56430"/>
                  </a:lnTo>
                </a:path>
                <a:path extrusionOk="0" h="56514" w="4928234">
                  <a:moveTo>
                    <a:pt x="2952581" y="0"/>
                  </a:moveTo>
                  <a:lnTo>
                    <a:pt x="2952581" y="56430"/>
                  </a:lnTo>
                </a:path>
                <a:path extrusionOk="0" h="56514" w="4928234">
                  <a:moveTo>
                    <a:pt x="3943182" y="0"/>
                  </a:moveTo>
                  <a:lnTo>
                    <a:pt x="3943182" y="56430"/>
                  </a:lnTo>
                </a:path>
                <a:path extrusionOk="0" h="56514" w="4928234">
                  <a:moveTo>
                    <a:pt x="4928192" y="0"/>
                  </a:moveTo>
                  <a:lnTo>
                    <a:pt x="4928192" y="56430"/>
                  </a:lnTo>
                </a:path>
              </a:pathLst>
            </a:custGeom>
            <a:noFill/>
            <a:ln cap="flat" cmpd="sng" w="12700">
              <a:solidFill>
                <a:srgbClr val="86868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52"/>
            <p:cNvSpPr/>
            <p:nvPr/>
          </p:nvSpPr>
          <p:spPr>
            <a:xfrm>
              <a:off x="3162300" y="35560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4" name="Google Shape;484;p52"/>
            <p:cNvSpPr/>
            <p:nvPr/>
          </p:nvSpPr>
          <p:spPr>
            <a:xfrm>
              <a:off x="3263900" y="33654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52"/>
            <p:cNvSpPr/>
            <p:nvPr/>
          </p:nvSpPr>
          <p:spPr>
            <a:xfrm>
              <a:off x="3352800" y="35433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52"/>
            <p:cNvSpPr/>
            <p:nvPr/>
          </p:nvSpPr>
          <p:spPr>
            <a:xfrm>
              <a:off x="3454400" y="34797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52"/>
            <p:cNvSpPr/>
            <p:nvPr/>
          </p:nvSpPr>
          <p:spPr>
            <a:xfrm>
              <a:off x="3556000" y="34670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52"/>
            <p:cNvSpPr/>
            <p:nvPr/>
          </p:nvSpPr>
          <p:spPr>
            <a:xfrm>
              <a:off x="3657600" y="3568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52"/>
            <p:cNvSpPr/>
            <p:nvPr/>
          </p:nvSpPr>
          <p:spPr>
            <a:xfrm>
              <a:off x="3746500" y="36449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52"/>
            <p:cNvSpPr/>
            <p:nvPr/>
          </p:nvSpPr>
          <p:spPr>
            <a:xfrm>
              <a:off x="3848100" y="34543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52"/>
            <p:cNvSpPr/>
            <p:nvPr/>
          </p:nvSpPr>
          <p:spPr>
            <a:xfrm>
              <a:off x="3949700" y="34797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52"/>
            <p:cNvSpPr/>
            <p:nvPr/>
          </p:nvSpPr>
          <p:spPr>
            <a:xfrm>
              <a:off x="4051300" y="34670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52"/>
            <p:cNvSpPr/>
            <p:nvPr/>
          </p:nvSpPr>
          <p:spPr>
            <a:xfrm>
              <a:off x="4140200" y="36068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52"/>
            <p:cNvSpPr/>
            <p:nvPr/>
          </p:nvSpPr>
          <p:spPr>
            <a:xfrm>
              <a:off x="4241800" y="38608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52"/>
            <p:cNvSpPr/>
            <p:nvPr/>
          </p:nvSpPr>
          <p:spPr>
            <a:xfrm>
              <a:off x="4343400" y="37592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52"/>
            <p:cNvSpPr/>
            <p:nvPr/>
          </p:nvSpPr>
          <p:spPr>
            <a:xfrm>
              <a:off x="4445000" y="34543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52"/>
            <p:cNvSpPr/>
            <p:nvPr/>
          </p:nvSpPr>
          <p:spPr>
            <a:xfrm>
              <a:off x="4546600" y="37719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52"/>
            <p:cNvSpPr/>
            <p:nvPr/>
          </p:nvSpPr>
          <p:spPr>
            <a:xfrm>
              <a:off x="4635500" y="3568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52"/>
            <p:cNvSpPr/>
            <p:nvPr/>
          </p:nvSpPr>
          <p:spPr>
            <a:xfrm>
              <a:off x="4737100" y="38862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52"/>
            <p:cNvSpPr/>
            <p:nvPr/>
          </p:nvSpPr>
          <p:spPr>
            <a:xfrm>
              <a:off x="4838700" y="3352799"/>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52"/>
            <p:cNvSpPr/>
            <p:nvPr/>
          </p:nvSpPr>
          <p:spPr>
            <a:xfrm>
              <a:off x="4940300" y="37084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52"/>
            <p:cNvSpPr/>
            <p:nvPr/>
          </p:nvSpPr>
          <p:spPr>
            <a:xfrm>
              <a:off x="5029200" y="37592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52"/>
            <p:cNvSpPr/>
            <p:nvPr/>
          </p:nvSpPr>
          <p:spPr>
            <a:xfrm>
              <a:off x="5130800" y="38608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52"/>
            <p:cNvSpPr/>
            <p:nvPr/>
          </p:nvSpPr>
          <p:spPr>
            <a:xfrm>
              <a:off x="5232400" y="38354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52"/>
            <p:cNvSpPr/>
            <p:nvPr/>
          </p:nvSpPr>
          <p:spPr>
            <a:xfrm>
              <a:off x="5334000" y="3695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52"/>
            <p:cNvSpPr/>
            <p:nvPr/>
          </p:nvSpPr>
          <p:spPr>
            <a:xfrm>
              <a:off x="5422900" y="39370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52"/>
            <p:cNvSpPr/>
            <p:nvPr/>
          </p:nvSpPr>
          <p:spPr>
            <a:xfrm>
              <a:off x="5524500" y="38862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52"/>
            <p:cNvSpPr/>
            <p:nvPr/>
          </p:nvSpPr>
          <p:spPr>
            <a:xfrm>
              <a:off x="5626100" y="39116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52"/>
            <p:cNvSpPr/>
            <p:nvPr/>
          </p:nvSpPr>
          <p:spPr>
            <a:xfrm>
              <a:off x="5727700" y="40640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52"/>
            <p:cNvSpPr/>
            <p:nvPr/>
          </p:nvSpPr>
          <p:spPr>
            <a:xfrm>
              <a:off x="5816600" y="3949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52"/>
            <p:cNvSpPr/>
            <p:nvPr/>
          </p:nvSpPr>
          <p:spPr>
            <a:xfrm>
              <a:off x="5918200" y="4457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52"/>
            <p:cNvSpPr/>
            <p:nvPr/>
          </p:nvSpPr>
          <p:spPr>
            <a:xfrm>
              <a:off x="6019800" y="43307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52"/>
            <p:cNvSpPr/>
            <p:nvPr/>
          </p:nvSpPr>
          <p:spPr>
            <a:xfrm>
              <a:off x="6121400" y="41275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52"/>
            <p:cNvSpPr/>
            <p:nvPr/>
          </p:nvSpPr>
          <p:spPr>
            <a:xfrm>
              <a:off x="6210300" y="42672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52"/>
            <p:cNvSpPr/>
            <p:nvPr/>
          </p:nvSpPr>
          <p:spPr>
            <a:xfrm>
              <a:off x="6311900" y="43561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52"/>
            <p:cNvSpPr/>
            <p:nvPr/>
          </p:nvSpPr>
          <p:spPr>
            <a:xfrm>
              <a:off x="6413500" y="4660900"/>
              <a:ext cx="241200" cy="24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52"/>
            <p:cNvSpPr/>
            <p:nvPr/>
          </p:nvSpPr>
          <p:spPr>
            <a:xfrm>
              <a:off x="3235324" y="3597275"/>
              <a:ext cx="101700" cy="10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52"/>
            <p:cNvSpPr/>
            <p:nvPr/>
          </p:nvSpPr>
          <p:spPr>
            <a:xfrm>
              <a:off x="3235325" y="35972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52"/>
            <p:cNvSpPr/>
            <p:nvPr/>
          </p:nvSpPr>
          <p:spPr>
            <a:xfrm>
              <a:off x="3336925" y="34067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52"/>
            <p:cNvSpPr/>
            <p:nvPr/>
          </p:nvSpPr>
          <p:spPr>
            <a:xfrm>
              <a:off x="3336925" y="3406774"/>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52"/>
            <p:cNvSpPr/>
            <p:nvPr/>
          </p:nvSpPr>
          <p:spPr>
            <a:xfrm>
              <a:off x="3425824" y="3584575"/>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52"/>
            <p:cNvSpPr/>
            <p:nvPr/>
          </p:nvSpPr>
          <p:spPr>
            <a:xfrm>
              <a:off x="3425825" y="35845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52"/>
            <p:cNvSpPr/>
            <p:nvPr/>
          </p:nvSpPr>
          <p:spPr>
            <a:xfrm>
              <a:off x="3527425" y="35210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52"/>
            <p:cNvSpPr/>
            <p:nvPr/>
          </p:nvSpPr>
          <p:spPr>
            <a:xfrm>
              <a:off x="3527425" y="35210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52"/>
            <p:cNvSpPr/>
            <p:nvPr/>
          </p:nvSpPr>
          <p:spPr>
            <a:xfrm>
              <a:off x="3629024" y="35083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52"/>
            <p:cNvSpPr/>
            <p:nvPr/>
          </p:nvSpPr>
          <p:spPr>
            <a:xfrm>
              <a:off x="3629025" y="35083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52"/>
            <p:cNvSpPr/>
            <p:nvPr/>
          </p:nvSpPr>
          <p:spPr>
            <a:xfrm>
              <a:off x="3730625" y="3609974"/>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52"/>
            <p:cNvSpPr/>
            <p:nvPr/>
          </p:nvSpPr>
          <p:spPr>
            <a:xfrm>
              <a:off x="3730625" y="3609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52"/>
            <p:cNvSpPr/>
            <p:nvPr/>
          </p:nvSpPr>
          <p:spPr>
            <a:xfrm>
              <a:off x="3819524" y="3686174"/>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52"/>
            <p:cNvSpPr/>
            <p:nvPr/>
          </p:nvSpPr>
          <p:spPr>
            <a:xfrm>
              <a:off x="3819525" y="36861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52"/>
            <p:cNvSpPr/>
            <p:nvPr/>
          </p:nvSpPr>
          <p:spPr>
            <a:xfrm>
              <a:off x="3921125" y="3495674"/>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52"/>
            <p:cNvSpPr/>
            <p:nvPr/>
          </p:nvSpPr>
          <p:spPr>
            <a:xfrm>
              <a:off x="3921125" y="3495674"/>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52"/>
            <p:cNvSpPr/>
            <p:nvPr/>
          </p:nvSpPr>
          <p:spPr>
            <a:xfrm>
              <a:off x="4022725" y="35210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52"/>
            <p:cNvSpPr/>
            <p:nvPr/>
          </p:nvSpPr>
          <p:spPr>
            <a:xfrm>
              <a:off x="4022725" y="35210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52"/>
            <p:cNvSpPr/>
            <p:nvPr/>
          </p:nvSpPr>
          <p:spPr>
            <a:xfrm>
              <a:off x="4124325" y="35083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52"/>
            <p:cNvSpPr/>
            <p:nvPr/>
          </p:nvSpPr>
          <p:spPr>
            <a:xfrm>
              <a:off x="4124325" y="35083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52"/>
            <p:cNvSpPr/>
            <p:nvPr/>
          </p:nvSpPr>
          <p:spPr>
            <a:xfrm>
              <a:off x="4213224" y="3648074"/>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52"/>
            <p:cNvSpPr/>
            <p:nvPr/>
          </p:nvSpPr>
          <p:spPr>
            <a:xfrm>
              <a:off x="4213225" y="36480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52"/>
            <p:cNvSpPr/>
            <p:nvPr/>
          </p:nvSpPr>
          <p:spPr>
            <a:xfrm>
              <a:off x="4314825" y="39020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52"/>
            <p:cNvSpPr/>
            <p:nvPr/>
          </p:nvSpPr>
          <p:spPr>
            <a:xfrm>
              <a:off x="4314825" y="39020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52"/>
            <p:cNvSpPr/>
            <p:nvPr/>
          </p:nvSpPr>
          <p:spPr>
            <a:xfrm>
              <a:off x="4416425" y="3800474"/>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52"/>
            <p:cNvSpPr/>
            <p:nvPr/>
          </p:nvSpPr>
          <p:spPr>
            <a:xfrm>
              <a:off x="4416425" y="38004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52"/>
            <p:cNvSpPr/>
            <p:nvPr/>
          </p:nvSpPr>
          <p:spPr>
            <a:xfrm>
              <a:off x="4518025" y="3495674"/>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52"/>
            <p:cNvSpPr/>
            <p:nvPr/>
          </p:nvSpPr>
          <p:spPr>
            <a:xfrm>
              <a:off x="4518025" y="3495674"/>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52"/>
            <p:cNvSpPr/>
            <p:nvPr/>
          </p:nvSpPr>
          <p:spPr>
            <a:xfrm>
              <a:off x="4619625" y="38131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52"/>
            <p:cNvSpPr/>
            <p:nvPr/>
          </p:nvSpPr>
          <p:spPr>
            <a:xfrm>
              <a:off x="4619625" y="38131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52"/>
            <p:cNvSpPr/>
            <p:nvPr/>
          </p:nvSpPr>
          <p:spPr>
            <a:xfrm>
              <a:off x="4708525" y="3609974"/>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52"/>
            <p:cNvSpPr/>
            <p:nvPr/>
          </p:nvSpPr>
          <p:spPr>
            <a:xfrm>
              <a:off x="4708525" y="3609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52"/>
            <p:cNvSpPr/>
            <p:nvPr/>
          </p:nvSpPr>
          <p:spPr>
            <a:xfrm>
              <a:off x="4810125" y="39274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52"/>
            <p:cNvSpPr/>
            <p:nvPr/>
          </p:nvSpPr>
          <p:spPr>
            <a:xfrm>
              <a:off x="4810125" y="39274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52"/>
            <p:cNvSpPr/>
            <p:nvPr/>
          </p:nvSpPr>
          <p:spPr>
            <a:xfrm>
              <a:off x="4911725" y="3394075"/>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52"/>
            <p:cNvSpPr/>
            <p:nvPr/>
          </p:nvSpPr>
          <p:spPr>
            <a:xfrm>
              <a:off x="4911725" y="3394074"/>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52"/>
            <p:cNvSpPr/>
            <p:nvPr/>
          </p:nvSpPr>
          <p:spPr>
            <a:xfrm>
              <a:off x="5013325" y="37496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52"/>
            <p:cNvSpPr/>
            <p:nvPr/>
          </p:nvSpPr>
          <p:spPr>
            <a:xfrm>
              <a:off x="5013325" y="37496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52"/>
            <p:cNvSpPr/>
            <p:nvPr/>
          </p:nvSpPr>
          <p:spPr>
            <a:xfrm>
              <a:off x="5102224" y="3800474"/>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52"/>
            <p:cNvSpPr/>
            <p:nvPr/>
          </p:nvSpPr>
          <p:spPr>
            <a:xfrm>
              <a:off x="5102225" y="38004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52"/>
            <p:cNvSpPr/>
            <p:nvPr/>
          </p:nvSpPr>
          <p:spPr>
            <a:xfrm>
              <a:off x="5203825" y="39020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52"/>
            <p:cNvSpPr/>
            <p:nvPr/>
          </p:nvSpPr>
          <p:spPr>
            <a:xfrm>
              <a:off x="5203825" y="39020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52"/>
            <p:cNvSpPr/>
            <p:nvPr/>
          </p:nvSpPr>
          <p:spPr>
            <a:xfrm>
              <a:off x="5305425" y="38766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52"/>
            <p:cNvSpPr/>
            <p:nvPr/>
          </p:nvSpPr>
          <p:spPr>
            <a:xfrm>
              <a:off x="5305425" y="38766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52"/>
            <p:cNvSpPr/>
            <p:nvPr/>
          </p:nvSpPr>
          <p:spPr>
            <a:xfrm>
              <a:off x="5407024" y="3736975"/>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52"/>
            <p:cNvSpPr/>
            <p:nvPr/>
          </p:nvSpPr>
          <p:spPr>
            <a:xfrm>
              <a:off x="5407025" y="3736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52"/>
            <p:cNvSpPr/>
            <p:nvPr/>
          </p:nvSpPr>
          <p:spPr>
            <a:xfrm>
              <a:off x="5495925" y="39782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52"/>
            <p:cNvSpPr/>
            <p:nvPr/>
          </p:nvSpPr>
          <p:spPr>
            <a:xfrm>
              <a:off x="5495925" y="39782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52"/>
            <p:cNvSpPr/>
            <p:nvPr/>
          </p:nvSpPr>
          <p:spPr>
            <a:xfrm>
              <a:off x="5597525" y="3927475"/>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52"/>
            <p:cNvSpPr/>
            <p:nvPr/>
          </p:nvSpPr>
          <p:spPr>
            <a:xfrm>
              <a:off x="5597525" y="39274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52"/>
            <p:cNvSpPr/>
            <p:nvPr/>
          </p:nvSpPr>
          <p:spPr>
            <a:xfrm>
              <a:off x="5699125" y="39528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52"/>
            <p:cNvSpPr/>
            <p:nvPr/>
          </p:nvSpPr>
          <p:spPr>
            <a:xfrm>
              <a:off x="5699125" y="39528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52"/>
            <p:cNvSpPr/>
            <p:nvPr/>
          </p:nvSpPr>
          <p:spPr>
            <a:xfrm>
              <a:off x="5800725" y="41052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52"/>
            <p:cNvSpPr/>
            <p:nvPr/>
          </p:nvSpPr>
          <p:spPr>
            <a:xfrm>
              <a:off x="5800725" y="41052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52"/>
            <p:cNvSpPr/>
            <p:nvPr/>
          </p:nvSpPr>
          <p:spPr>
            <a:xfrm>
              <a:off x="5889624" y="39909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52"/>
            <p:cNvSpPr/>
            <p:nvPr/>
          </p:nvSpPr>
          <p:spPr>
            <a:xfrm>
              <a:off x="5889625" y="3990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52"/>
            <p:cNvSpPr/>
            <p:nvPr/>
          </p:nvSpPr>
          <p:spPr>
            <a:xfrm>
              <a:off x="5991225" y="4498975"/>
              <a:ext cx="101700" cy="10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52"/>
            <p:cNvSpPr/>
            <p:nvPr/>
          </p:nvSpPr>
          <p:spPr>
            <a:xfrm>
              <a:off x="5991225" y="4498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52"/>
            <p:cNvSpPr/>
            <p:nvPr/>
          </p:nvSpPr>
          <p:spPr>
            <a:xfrm>
              <a:off x="6092825" y="4371975"/>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52"/>
            <p:cNvSpPr/>
            <p:nvPr/>
          </p:nvSpPr>
          <p:spPr>
            <a:xfrm>
              <a:off x="6092825" y="43719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52"/>
            <p:cNvSpPr/>
            <p:nvPr/>
          </p:nvSpPr>
          <p:spPr>
            <a:xfrm>
              <a:off x="6194424" y="41687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52"/>
            <p:cNvSpPr/>
            <p:nvPr/>
          </p:nvSpPr>
          <p:spPr>
            <a:xfrm>
              <a:off x="6194425" y="41687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52"/>
            <p:cNvSpPr/>
            <p:nvPr/>
          </p:nvSpPr>
          <p:spPr>
            <a:xfrm>
              <a:off x="6283325" y="4308474"/>
              <a:ext cx="101700" cy="10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52"/>
            <p:cNvSpPr/>
            <p:nvPr/>
          </p:nvSpPr>
          <p:spPr>
            <a:xfrm>
              <a:off x="6283325" y="43084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52"/>
            <p:cNvSpPr/>
            <p:nvPr/>
          </p:nvSpPr>
          <p:spPr>
            <a:xfrm>
              <a:off x="6384924" y="43973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52"/>
            <p:cNvSpPr/>
            <p:nvPr/>
          </p:nvSpPr>
          <p:spPr>
            <a:xfrm>
              <a:off x="6384925" y="43973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52"/>
            <p:cNvSpPr/>
            <p:nvPr/>
          </p:nvSpPr>
          <p:spPr>
            <a:xfrm>
              <a:off x="6486525" y="4702175"/>
              <a:ext cx="101700" cy="10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52"/>
            <p:cNvSpPr/>
            <p:nvPr/>
          </p:nvSpPr>
          <p:spPr>
            <a:xfrm>
              <a:off x="6486525" y="4702175"/>
              <a:ext cx="101600" cy="101600"/>
            </a:xfrm>
            <a:custGeom>
              <a:rect b="b" l="l" r="r" t="t"/>
              <a:pathLst>
                <a:path extrusionOk="0" h="101600" w="101600">
                  <a:moveTo>
                    <a:pt x="50800" y="0"/>
                  </a:moveTo>
                  <a:lnTo>
                    <a:pt x="101600" y="50800"/>
                  </a:lnTo>
                  <a:lnTo>
                    <a:pt x="50800" y="101600"/>
                  </a:lnTo>
                  <a:lnTo>
                    <a:pt x="0" y="50800"/>
                  </a:lnTo>
                  <a:lnTo>
                    <a:pt x="50800" y="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5" name="Google Shape;585;p52"/>
          <p:cNvSpPr txBox="1"/>
          <p:nvPr/>
        </p:nvSpPr>
        <p:spPr>
          <a:xfrm>
            <a:off x="2126360" y="2155888"/>
            <a:ext cx="1446600" cy="334140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9</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8</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7</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6</a:t>
            </a:r>
            <a:endParaRPr/>
          </a:p>
          <a:p>
            <a:pPr indent="0" lvl="0" marL="12700" marR="0" rtl="0" algn="l">
              <a:lnSpc>
                <a:spcPct val="100000"/>
              </a:lnSpc>
              <a:spcBef>
                <a:spcPts val="745"/>
              </a:spcBef>
              <a:spcAft>
                <a:spcPts val="0"/>
              </a:spcAft>
              <a:buNone/>
            </a:pPr>
            <a:r>
              <a:rPr lang="en-GB" sz="1400">
                <a:solidFill>
                  <a:schemeClr val="dk1"/>
                </a:solidFill>
                <a:latin typeface="Arial"/>
                <a:ea typeface="Arial"/>
                <a:cs typeface="Arial"/>
                <a:sym typeface="Arial"/>
              </a:rPr>
              <a:t>5</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4</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3</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2</a:t>
            </a:r>
            <a:endParaRPr/>
          </a:p>
          <a:p>
            <a:pPr indent="0" lvl="0" marL="12700" marR="0" rtl="0" algn="l">
              <a:lnSpc>
                <a:spcPct val="100000"/>
              </a:lnSpc>
              <a:spcBef>
                <a:spcPts val="740"/>
              </a:spcBef>
              <a:spcAft>
                <a:spcPts val="0"/>
              </a:spcAft>
              <a:buNone/>
            </a:pPr>
            <a:r>
              <a:rPr lang="en-GB" sz="1400">
                <a:solidFill>
                  <a:schemeClr val="dk1"/>
                </a:solidFill>
                <a:latin typeface="Arial"/>
                <a:ea typeface="Arial"/>
                <a:cs typeface="Arial"/>
                <a:sym typeface="Arial"/>
              </a:rPr>
              <a:t>1</a:t>
            </a:r>
            <a:endParaRPr/>
          </a:p>
          <a:p>
            <a:pPr indent="0" lvl="0" marL="12700" marR="0" rtl="0" algn="l">
              <a:lnSpc>
                <a:spcPct val="100000"/>
              </a:lnSpc>
              <a:spcBef>
                <a:spcPts val="745"/>
              </a:spcBef>
              <a:spcAft>
                <a:spcPts val="0"/>
              </a:spcAft>
              <a:buNone/>
            </a:pPr>
            <a:r>
              <a:rPr lang="en-GB" sz="1400">
                <a:solidFill>
                  <a:schemeClr val="dk1"/>
                </a:solidFill>
                <a:latin typeface="Arial"/>
                <a:ea typeface="Arial"/>
                <a:cs typeface="Arial"/>
                <a:sym typeface="Arial"/>
              </a:rPr>
              <a:t>0</a:t>
            </a:r>
            <a:endParaRPr/>
          </a:p>
          <a:p>
            <a:pPr indent="0" lvl="0" marL="86995" marR="0" rtl="0" algn="l">
              <a:lnSpc>
                <a:spcPct val="100000"/>
              </a:lnSpc>
              <a:spcBef>
                <a:spcPts val="60"/>
              </a:spcBef>
              <a:spcAft>
                <a:spcPts val="0"/>
              </a:spcAft>
              <a:buNone/>
            </a:pPr>
            <a:r>
              <a:rPr lang="en-GB" sz="1400">
                <a:solidFill>
                  <a:schemeClr val="dk1"/>
                </a:solidFill>
                <a:latin typeface="Arial"/>
                <a:ea typeface="Arial"/>
                <a:cs typeface="Arial"/>
                <a:sym typeface="Arial"/>
              </a:rPr>
              <a:t>1970	1980</a:t>
            </a:r>
            <a:endParaRPr sz="1400">
              <a:solidFill>
                <a:schemeClr val="dk1"/>
              </a:solidFill>
              <a:latin typeface="Arial"/>
              <a:ea typeface="Arial"/>
              <a:cs typeface="Arial"/>
              <a:sym typeface="Arial"/>
            </a:endParaRPr>
          </a:p>
        </p:txBody>
      </p:sp>
      <p:sp>
        <p:nvSpPr>
          <p:cNvPr id="586" name="Google Shape;586;p52"/>
          <p:cNvSpPr txBox="1"/>
          <p:nvPr/>
        </p:nvSpPr>
        <p:spPr>
          <a:xfrm>
            <a:off x="4172483" y="4467892"/>
            <a:ext cx="13716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1990	2000</a:t>
            </a:r>
            <a:endParaRPr sz="1400">
              <a:solidFill>
                <a:schemeClr val="dk1"/>
              </a:solidFill>
              <a:latin typeface="Arial"/>
              <a:ea typeface="Arial"/>
              <a:cs typeface="Arial"/>
              <a:sym typeface="Arial"/>
            </a:endParaRPr>
          </a:p>
        </p:txBody>
      </p:sp>
      <p:sp>
        <p:nvSpPr>
          <p:cNvPr id="587" name="Google Shape;587;p52"/>
          <p:cNvSpPr txBox="1"/>
          <p:nvPr/>
        </p:nvSpPr>
        <p:spPr>
          <a:xfrm>
            <a:off x="6143764" y="4467892"/>
            <a:ext cx="3861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2010</a:t>
            </a:r>
            <a:endParaRPr sz="1400">
              <a:solidFill>
                <a:schemeClr val="dk1"/>
              </a:solidFill>
              <a:latin typeface="Arial"/>
              <a:ea typeface="Arial"/>
              <a:cs typeface="Arial"/>
              <a:sym typeface="Arial"/>
            </a:endParaRPr>
          </a:p>
        </p:txBody>
      </p:sp>
      <p:sp>
        <p:nvSpPr>
          <p:cNvPr id="588" name="Google Shape;588;p52"/>
          <p:cNvSpPr txBox="1"/>
          <p:nvPr/>
        </p:nvSpPr>
        <p:spPr>
          <a:xfrm>
            <a:off x="7129398" y="4467892"/>
            <a:ext cx="3861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2020</a:t>
            </a:r>
            <a:endParaRPr sz="1400">
              <a:solidFill>
                <a:schemeClr val="dk1"/>
              </a:solidFill>
              <a:latin typeface="Arial"/>
              <a:ea typeface="Arial"/>
              <a:cs typeface="Arial"/>
              <a:sym typeface="Arial"/>
            </a:endParaRPr>
          </a:p>
        </p:txBody>
      </p:sp>
      <p:sp>
        <p:nvSpPr>
          <p:cNvPr id="589" name="Google Shape;589;p52"/>
          <p:cNvSpPr txBox="1"/>
          <p:nvPr/>
        </p:nvSpPr>
        <p:spPr>
          <a:xfrm rot="-5400000">
            <a:off x="555895" y="2917150"/>
            <a:ext cx="1774500" cy="870900"/>
          </a:xfrm>
          <a:prstGeom prst="rect">
            <a:avLst/>
          </a:prstGeom>
          <a:noFill/>
          <a:ln>
            <a:noFill/>
          </a:ln>
        </p:spPr>
        <p:txBody>
          <a:bodyPr anchorCtr="0" anchor="t" bIns="0" lIns="0" spcFirstLastPara="1" rIns="0" wrap="square" tIns="1250">
            <a:spAutoFit/>
          </a:bodyPr>
          <a:lstStyle/>
          <a:p>
            <a:pPr indent="-514983" lvl="0" marL="527050" marR="5080" rtl="0" algn="l">
              <a:lnSpc>
                <a:spcPct val="101200"/>
              </a:lnSpc>
              <a:spcBef>
                <a:spcPts val="0"/>
              </a:spcBef>
              <a:spcAft>
                <a:spcPts val="0"/>
              </a:spcAft>
              <a:buNone/>
            </a:pPr>
            <a:r>
              <a:rPr b="1" lang="en-GB" sz="1400">
                <a:solidFill>
                  <a:schemeClr val="dk1"/>
                </a:solidFill>
                <a:latin typeface="Arial"/>
                <a:ea typeface="Arial"/>
                <a:cs typeface="Arial"/>
                <a:sym typeface="Arial"/>
              </a:rPr>
              <a:t>September Arctic Sea Ice Extent  (1,000,000 sq km)</a:t>
            </a:r>
            <a:endParaRPr sz="1400">
              <a:solidFill>
                <a:schemeClr val="dk1"/>
              </a:solidFill>
              <a:latin typeface="Arial"/>
              <a:ea typeface="Arial"/>
              <a:cs typeface="Arial"/>
              <a:sym typeface="Arial"/>
            </a:endParaRPr>
          </a:p>
        </p:txBody>
      </p:sp>
      <p:sp>
        <p:nvSpPr>
          <p:cNvPr id="590" name="Google Shape;590;p52"/>
          <p:cNvSpPr txBox="1"/>
          <p:nvPr/>
        </p:nvSpPr>
        <p:spPr>
          <a:xfrm>
            <a:off x="78739" y="4664012"/>
            <a:ext cx="5716200" cy="799200"/>
          </a:xfrm>
          <a:prstGeom prst="rect">
            <a:avLst/>
          </a:prstGeom>
          <a:noFill/>
          <a:ln>
            <a:noFill/>
          </a:ln>
        </p:spPr>
        <p:txBody>
          <a:bodyPr anchorCtr="0" anchor="t" bIns="0" lIns="0" spcFirstLastPara="1" rIns="0" wrap="square" tIns="12700">
            <a:spAutoFit/>
          </a:bodyPr>
          <a:lstStyle/>
          <a:p>
            <a:pPr indent="0" lvl="0" marL="0" marR="768985" rtl="0" algn="r">
              <a:lnSpc>
                <a:spcPct val="100000"/>
              </a:lnSpc>
              <a:spcBef>
                <a:spcPts val="0"/>
              </a:spcBef>
              <a:spcAft>
                <a:spcPts val="0"/>
              </a:spcAft>
              <a:buNone/>
            </a:pPr>
            <a:r>
              <a:rPr b="1" lang="en-GB" sz="1400">
                <a:solidFill>
                  <a:schemeClr val="dk1"/>
                </a:solidFill>
                <a:latin typeface="Arial"/>
                <a:ea typeface="Arial"/>
                <a:cs typeface="Arial"/>
                <a:sym typeface="Arial"/>
              </a:rPr>
              <a:t>Year</a:t>
            </a:r>
            <a:endParaRPr sz="1400">
              <a:solidFill>
                <a:schemeClr val="dk1"/>
              </a:solidFill>
              <a:latin typeface="Arial"/>
              <a:ea typeface="Arial"/>
              <a:cs typeface="Arial"/>
              <a:sym typeface="Arial"/>
            </a:endParaRPr>
          </a:p>
          <a:p>
            <a:pPr indent="0" lvl="0" marL="12700" marR="0" rtl="0" algn="l">
              <a:lnSpc>
                <a:spcPct val="100000"/>
              </a:lnSpc>
              <a:spcBef>
                <a:spcPts val="1090"/>
              </a:spcBef>
              <a:spcAft>
                <a:spcPts val="0"/>
              </a:spcAft>
              <a:buNone/>
            </a:pPr>
            <a:r>
              <a:rPr lang="en-GB" sz="1400">
                <a:solidFill>
                  <a:schemeClr val="dk1"/>
                </a:solidFill>
                <a:latin typeface="Arial"/>
                <a:ea typeface="Arial"/>
                <a:cs typeface="Arial"/>
                <a:sym typeface="Arial"/>
              </a:rPr>
              <a:t>Data from G. Witt. Journal of Statistics Education, Volume 21, Number 1 (2013)</a:t>
            </a:r>
            <a:endParaRPr sz="1400">
              <a:solidFill>
                <a:schemeClr val="dk1"/>
              </a:solidFill>
              <a:latin typeface="Arial"/>
              <a:ea typeface="Arial"/>
              <a:cs typeface="Arial"/>
              <a:sym typeface="Arial"/>
            </a:endParaRPr>
          </a:p>
        </p:txBody>
      </p:sp>
      <p:grpSp>
        <p:nvGrpSpPr>
          <p:cNvPr id="591" name="Google Shape;591;p52"/>
          <p:cNvGrpSpPr/>
          <p:nvPr/>
        </p:nvGrpSpPr>
        <p:grpSpPr>
          <a:xfrm>
            <a:off x="2794000" y="2524125"/>
            <a:ext cx="4279800" cy="1057275"/>
            <a:chOff x="2794000" y="3365500"/>
            <a:chExt cx="4279800" cy="1409700"/>
          </a:xfrm>
        </p:grpSpPr>
        <p:sp>
          <p:nvSpPr>
            <p:cNvPr id="592" name="Google Shape;592;p52"/>
            <p:cNvSpPr/>
            <p:nvPr/>
          </p:nvSpPr>
          <p:spPr>
            <a:xfrm>
              <a:off x="2794000" y="3365500"/>
              <a:ext cx="4254600" cy="1104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52"/>
            <p:cNvSpPr/>
            <p:nvPr/>
          </p:nvSpPr>
          <p:spPr>
            <a:xfrm>
              <a:off x="2857500" y="3416300"/>
              <a:ext cx="4114800" cy="952500"/>
            </a:xfrm>
            <a:custGeom>
              <a:rect b="b" l="l" r="r" t="t"/>
              <a:pathLst>
                <a:path extrusionOk="0" h="952500" w="4114800">
                  <a:moveTo>
                    <a:pt x="0" y="0"/>
                  </a:moveTo>
                  <a:lnTo>
                    <a:pt x="4114802" y="952500"/>
                  </a:lnTo>
                </a:path>
              </a:pathLst>
            </a:custGeom>
            <a:noFill/>
            <a:ln cap="flat" cmpd="sng" w="254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52"/>
            <p:cNvSpPr/>
            <p:nvPr/>
          </p:nvSpPr>
          <p:spPr>
            <a:xfrm>
              <a:off x="2832100" y="3517900"/>
              <a:ext cx="4241700" cy="12573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52"/>
            <p:cNvSpPr/>
            <p:nvPr/>
          </p:nvSpPr>
          <p:spPr>
            <a:xfrm>
              <a:off x="2895600" y="3568700"/>
              <a:ext cx="4114800" cy="1117600"/>
            </a:xfrm>
            <a:custGeom>
              <a:rect b="b" l="l" r="r" t="t"/>
              <a:pathLst>
                <a:path extrusionOk="0" h="1117600" w="411480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cap="flat" cmpd="sng" w="25400">
              <a:solidFill>
                <a:srgbClr val="008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6" name="Google Shape;596;p52"/>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26</a:t>
            </a:r>
            <a:endParaRPr sz="12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652302" y="67628"/>
            <a:ext cx="88728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900"/>
              <a:t>Supervised Learning: Classification</a:t>
            </a:r>
            <a:endParaRPr sz="3900"/>
          </a:p>
        </p:txBody>
      </p:sp>
      <p:grpSp>
        <p:nvGrpSpPr>
          <p:cNvPr id="602" name="Google Shape;602;p53"/>
          <p:cNvGrpSpPr/>
          <p:nvPr/>
        </p:nvGrpSpPr>
        <p:grpSpPr>
          <a:xfrm>
            <a:off x="1955800" y="2554738"/>
            <a:ext cx="4953190" cy="1479233"/>
            <a:chOff x="1955800" y="3406317"/>
            <a:chExt cx="4953190" cy="1972310"/>
          </a:xfrm>
        </p:grpSpPr>
        <p:sp>
          <p:nvSpPr>
            <p:cNvPr id="603" name="Google Shape;603;p53"/>
            <p:cNvSpPr/>
            <p:nvPr/>
          </p:nvSpPr>
          <p:spPr>
            <a:xfrm>
              <a:off x="1962975" y="3406317"/>
              <a:ext cx="4946015" cy="1972310"/>
            </a:xfrm>
            <a:custGeom>
              <a:rect b="b" l="l" r="r" t="t"/>
              <a:pathLst>
                <a:path extrusionOk="0" h="1972310" w="4946015">
                  <a:moveTo>
                    <a:pt x="4945913" y="1514932"/>
                  </a:moveTo>
                  <a:lnTo>
                    <a:pt x="4798860" y="1429156"/>
                  </a:lnTo>
                  <a:lnTo>
                    <a:pt x="4793666" y="1428597"/>
                  </a:lnTo>
                  <a:lnTo>
                    <a:pt x="4784242" y="1431074"/>
                  </a:lnTo>
                  <a:lnTo>
                    <a:pt x="4780000" y="1434109"/>
                  </a:lnTo>
                  <a:lnTo>
                    <a:pt x="4777346" y="1438656"/>
                  </a:lnTo>
                  <a:lnTo>
                    <a:pt x="4774895" y="1445818"/>
                  </a:lnTo>
                  <a:lnTo>
                    <a:pt x="4775378" y="1453108"/>
                  </a:lnTo>
                  <a:lnTo>
                    <a:pt x="4778553" y="1459687"/>
                  </a:lnTo>
                  <a:lnTo>
                    <a:pt x="4784204" y="1464716"/>
                  </a:lnTo>
                  <a:lnTo>
                    <a:pt x="4837646" y="1495882"/>
                  </a:lnTo>
                  <a:lnTo>
                    <a:pt x="157353" y="1495882"/>
                  </a:lnTo>
                  <a:lnTo>
                    <a:pt x="157353" y="108267"/>
                  </a:lnTo>
                  <a:lnTo>
                    <a:pt x="188518" y="161709"/>
                  </a:lnTo>
                  <a:lnTo>
                    <a:pt x="193535" y="167360"/>
                  </a:lnTo>
                  <a:lnTo>
                    <a:pt x="200113" y="170535"/>
                  </a:lnTo>
                  <a:lnTo>
                    <a:pt x="207403" y="171018"/>
                  </a:lnTo>
                  <a:lnTo>
                    <a:pt x="214566" y="168579"/>
                  </a:lnTo>
                  <a:lnTo>
                    <a:pt x="220218" y="163537"/>
                  </a:lnTo>
                  <a:lnTo>
                    <a:pt x="223393" y="156959"/>
                  </a:lnTo>
                  <a:lnTo>
                    <a:pt x="223862" y="149669"/>
                  </a:lnTo>
                  <a:lnTo>
                    <a:pt x="221424" y="142506"/>
                  </a:lnTo>
                  <a:lnTo>
                    <a:pt x="138303" y="0"/>
                  </a:lnTo>
                  <a:lnTo>
                    <a:pt x="55168" y="142506"/>
                  </a:lnTo>
                  <a:lnTo>
                    <a:pt x="52717" y="149669"/>
                  </a:lnTo>
                  <a:lnTo>
                    <a:pt x="53200" y="156959"/>
                  </a:lnTo>
                  <a:lnTo>
                    <a:pt x="56362" y="163537"/>
                  </a:lnTo>
                  <a:lnTo>
                    <a:pt x="62026" y="168579"/>
                  </a:lnTo>
                  <a:lnTo>
                    <a:pt x="69176" y="171018"/>
                  </a:lnTo>
                  <a:lnTo>
                    <a:pt x="76466" y="170535"/>
                  </a:lnTo>
                  <a:lnTo>
                    <a:pt x="83045" y="167360"/>
                  </a:lnTo>
                  <a:lnTo>
                    <a:pt x="88074" y="161709"/>
                  </a:lnTo>
                  <a:lnTo>
                    <a:pt x="119253" y="108267"/>
                  </a:lnTo>
                  <a:lnTo>
                    <a:pt x="119253" y="1495882"/>
                  </a:lnTo>
                  <a:lnTo>
                    <a:pt x="0" y="1495882"/>
                  </a:lnTo>
                  <a:lnTo>
                    <a:pt x="0" y="1533982"/>
                  </a:lnTo>
                  <a:lnTo>
                    <a:pt x="119253" y="1533982"/>
                  </a:lnTo>
                  <a:lnTo>
                    <a:pt x="119253" y="1972132"/>
                  </a:lnTo>
                  <a:lnTo>
                    <a:pt x="157353" y="1972132"/>
                  </a:lnTo>
                  <a:lnTo>
                    <a:pt x="157353" y="1533982"/>
                  </a:lnTo>
                  <a:lnTo>
                    <a:pt x="4837646" y="1533982"/>
                  </a:lnTo>
                  <a:lnTo>
                    <a:pt x="4784204" y="1565148"/>
                  </a:lnTo>
                  <a:lnTo>
                    <a:pt x="4778553" y="1570189"/>
                  </a:lnTo>
                  <a:lnTo>
                    <a:pt x="4775378" y="1576768"/>
                  </a:lnTo>
                  <a:lnTo>
                    <a:pt x="4774895" y="1584058"/>
                  </a:lnTo>
                  <a:lnTo>
                    <a:pt x="4777346" y="1591208"/>
                  </a:lnTo>
                  <a:lnTo>
                    <a:pt x="4782375" y="1596859"/>
                  </a:lnTo>
                  <a:lnTo>
                    <a:pt x="4788954" y="1600034"/>
                  </a:lnTo>
                  <a:lnTo>
                    <a:pt x="4796244" y="1600517"/>
                  </a:lnTo>
                  <a:lnTo>
                    <a:pt x="4803406" y="1598066"/>
                  </a:lnTo>
                  <a:lnTo>
                    <a:pt x="4945913" y="1514932"/>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53"/>
            <p:cNvSpPr/>
            <p:nvPr/>
          </p:nvSpPr>
          <p:spPr>
            <a:xfrm>
              <a:off x="1955800" y="3930649"/>
              <a:ext cx="266700" cy="0"/>
            </a:xfrm>
            <a:custGeom>
              <a:rect b="b" l="l" r="r" t="t"/>
              <a:pathLst>
                <a:path extrusionOk="0" h="120000" w="266700">
                  <a:moveTo>
                    <a:pt x="0" y="0"/>
                  </a:moveTo>
                  <a:lnTo>
                    <a:pt x="266700" y="0"/>
                  </a:lnTo>
                </a:path>
              </a:pathLst>
            </a:custGeom>
            <a:noFill/>
            <a:ln cap="flat" cmpd="sng" w="38100">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05" name="Google Shape;605;p53"/>
          <p:cNvSpPr txBox="1"/>
          <p:nvPr/>
        </p:nvSpPr>
        <p:spPr>
          <a:xfrm>
            <a:off x="485140" y="762000"/>
            <a:ext cx="7215600" cy="3896700"/>
          </a:xfrm>
          <a:prstGeom prst="rect">
            <a:avLst/>
          </a:prstGeom>
          <a:noFill/>
          <a:ln>
            <a:noFill/>
          </a:ln>
        </p:spPr>
        <p:txBody>
          <a:bodyPr anchorCtr="0" anchor="t" bIns="0" lIns="0" spcFirstLastPara="1" rIns="0" wrap="square" tIns="109200">
            <a:spAutoFit/>
          </a:bodyPr>
          <a:lstStyle/>
          <a:p>
            <a:pPr indent="-342900" lvl="0" marL="4064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Given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1</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1</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2</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2</a:t>
            </a:r>
            <a:r>
              <a:rPr lang="en-GB" sz="1800">
                <a:solidFill>
                  <a:schemeClr val="dk1"/>
                </a:solidFill>
                <a:latin typeface="Arial"/>
                <a:ea typeface="Arial"/>
                <a:cs typeface="Arial"/>
                <a:sym typeface="Arial"/>
              </a:rPr>
              <a:t>), ...,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n</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a:t>
            </a:r>
            <a:r>
              <a:rPr baseline="-25000" lang="en-GB" sz="1800">
                <a:solidFill>
                  <a:schemeClr val="dk1"/>
                </a:solidFill>
                <a:latin typeface="Arial"/>
                <a:ea typeface="Arial"/>
                <a:cs typeface="Arial"/>
                <a:sym typeface="Arial"/>
              </a:rPr>
              <a:t>n</a:t>
            </a:r>
            <a:r>
              <a:rPr lang="en-GB"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406400" marR="0" rtl="0" algn="l">
              <a:lnSpc>
                <a:spcPct val="100000"/>
              </a:lnSpc>
              <a:spcBef>
                <a:spcPts val="760"/>
              </a:spcBef>
              <a:spcAft>
                <a:spcPts val="0"/>
              </a:spcAft>
              <a:buClr>
                <a:schemeClr val="dk1"/>
              </a:buClr>
              <a:buSzPts val="1800"/>
              <a:buFont typeface="Arial"/>
              <a:buChar char="•"/>
            </a:pPr>
            <a:r>
              <a:rPr lang="en-GB" sz="1800">
                <a:solidFill>
                  <a:schemeClr val="dk1"/>
                </a:solidFill>
                <a:latin typeface="Arial"/>
                <a:ea typeface="Arial"/>
                <a:cs typeface="Arial"/>
                <a:sym typeface="Arial"/>
              </a:rPr>
              <a:t>Learn a function </a:t>
            </a:r>
            <a:r>
              <a:rPr i="1" lang="en-GB" sz="1800">
                <a:solidFill>
                  <a:schemeClr val="dk1"/>
                </a:solidFill>
                <a:latin typeface="Times New Roman"/>
                <a:ea typeface="Times New Roman"/>
                <a:cs typeface="Times New Roman"/>
                <a:sym typeface="Times New Roman"/>
              </a:rPr>
              <a:t>f</a:t>
            </a:r>
            <a:r>
              <a:rPr lang="en-GB" sz="1800">
                <a:solidFill>
                  <a:schemeClr val="dk1"/>
                </a:solidFill>
                <a:latin typeface="Arial"/>
                <a:ea typeface="Arial"/>
                <a:cs typeface="Arial"/>
                <a:sym typeface="Arial"/>
              </a:rPr>
              <a:t>(</a:t>
            </a:r>
            <a:r>
              <a:rPr i="1" lang="en-GB" sz="1800">
                <a:solidFill>
                  <a:schemeClr val="dk1"/>
                </a:solidFill>
                <a:latin typeface="Times New Roman"/>
                <a:ea typeface="Times New Roman"/>
                <a:cs typeface="Times New Roman"/>
                <a:sym typeface="Times New Roman"/>
              </a:rPr>
              <a:t>x</a:t>
            </a:r>
            <a:r>
              <a:rPr lang="en-GB" sz="1800">
                <a:solidFill>
                  <a:schemeClr val="dk1"/>
                </a:solidFill>
                <a:latin typeface="Arial"/>
                <a:ea typeface="Arial"/>
                <a:cs typeface="Arial"/>
                <a:sym typeface="Arial"/>
              </a:rPr>
              <a:t>) to predict </a:t>
            </a:r>
            <a:r>
              <a:rPr i="1" lang="en-GB" sz="1800">
                <a:solidFill>
                  <a:schemeClr val="dk1"/>
                </a:solidFill>
                <a:latin typeface="Times New Roman"/>
                <a:ea typeface="Times New Roman"/>
                <a:cs typeface="Times New Roman"/>
                <a:sym typeface="Times New Roman"/>
              </a:rPr>
              <a:t>y </a:t>
            </a:r>
            <a:r>
              <a:rPr lang="en-GB" sz="1800">
                <a:solidFill>
                  <a:schemeClr val="dk1"/>
                </a:solidFill>
                <a:latin typeface="Arial"/>
                <a:ea typeface="Arial"/>
                <a:cs typeface="Arial"/>
                <a:sym typeface="Arial"/>
              </a:rPr>
              <a:t>given </a:t>
            </a:r>
            <a:r>
              <a:rPr i="1" lang="en-GB" sz="1800">
                <a:solidFill>
                  <a:schemeClr val="dk1"/>
                </a:solidFill>
                <a:latin typeface="Times New Roman"/>
                <a:ea typeface="Times New Roman"/>
                <a:cs typeface="Times New Roman"/>
                <a:sym typeface="Times New Roman"/>
              </a:rPr>
              <a:t>x</a:t>
            </a:r>
            <a:endParaRPr sz="1800">
              <a:solidFill>
                <a:schemeClr val="dk1"/>
              </a:solidFill>
              <a:latin typeface="Times New Roman"/>
              <a:ea typeface="Times New Roman"/>
              <a:cs typeface="Times New Roman"/>
              <a:sym typeface="Times New Roman"/>
            </a:endParaRPr>
          </a:p>
          <a:p>
            <a:pPr indent="0" lvl="0" marL="520700" marR="0" rtl="0" algn="l">
              <a:lnSpc>
                <a:spcPct val="100000"/>
              </a:lnSpc>
              <a:spcBef>
                <a:spcPts val="760"/>
              </a:spcBef>
              <a:spcAft>
                <a:spcPts val="0"/>
              </a:spcAft>
              <a:buNone/>
            </a:pP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y </a:t>
            </a:r>
            <a:r>
              <a:rPr lang="en-GB" sz="1800">
                <a:solidFill>
                  <a:schemeClr val="dk1"/>
                </a:solidFill>
                <a:latin typeface="Arial"/>
                <a:ea typeface="Arial"/>
                <a:cs typeface="Arial"/>
                <a:sym typeface="Arial"/>
              </a:rPr>
              <a:t>is categorical == classification</a:t>
            </a:r>
            <a:endParaRPr sz="1800">
              <a:solidFill>
                <a:schemeClr val="dk1"/>
              </a:solidFill>
              <a:latin typeface="Arial"/>
              <a:ea typeface="Arial"/>
              <a:cs typeface="Arial"/>
              <a:sym typeface="Arial"/>
            </a:endParaRPr>
          </a:p>
          <a:p>
            <a:pPr indent="0" lvl="0" marL="966468" marR="0" rtl="0" algn="ctr">
              <a:lnSpc>
                <a:spcPct val="100000"/>
              </a:lnSpc>
              <a:spcBef>
                <a:spcPts val="2750"/>
              </a:spcBef>
              <a:spcAft>
                <a:spcPts val="0"/>
              </a:spcAft>
              <a:buNone/>
            </a:pPr>
            <a:r>
              <a:rPr lang="en-GB" sz="2000">
                <a:solidFill>
                  <a:schemeClr val="dk1"/>
                </a:solidFill>
                <a:latin typeface="Arial"/>
                <a:ea typeface="Arial"/>
                <a:cs typeface="Arial"/>
                <a:sym typeface="Arial"/>
              </a:rPr>
              <a:t>Cancer (Malignant / Benign)</a:t>
            </a:r>
            <a:endParaRPr sz="20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2300">
              <a:solidFill>
                <a:schemeClr val="dk1"/>
              </a:solidFill>
              <a:latin typeface="Arial"/>
              <a:ea typeface="Arial"/>
              <a:cs typeface="Arial"/>
              <a:sym typeface="Arial"/>
            </a:endParaRPr>
          </a:p>
          <a:p>
            <a:pPr indent="0" lvl="0" marL="60325" marR="0" rtl="0" algn="l">
              <a:lnSpc>
                <a:spcPct val="100000"/>
              </a:lnSpc>
              <a:spcBef>
                <a:spcPts val="0"/>
              </a:spcBef>
              <a:spcAft>
                <a:spcPts val="0"/>
              </a:spcAft>
              <a:buNone/>
            </a:pPr>
            <a:r>
              <a:rPr lang="en-GB" sz="2000">
                <a:solidFill>
                  <a:schemeClr val="dk1"/>
                </a:solidFill>
                <a:latin typeface="Arial"/>
                <a:ea typeface="Arial"/>
                <a:cs typeface="Arial"/>
                <a:sym typeface="Arial"/>
              </a:rPr>
              <a:t>1(Malignant)</a:t>
            </a:r>
            <a:endParaRPr sz="20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2000">
              <a:solidFill>
                <a:schemeClr val="dk1"/>
              </a:solidFill>
              <a:latin typeface="Arial"/>
              <a:ea typeface="Arial"/>
              <a:cs typeface="Arial"/>
              <a:sym typeface="Arial"/>
            </a:endParaRPr>
          </a:p>
          <a:p>
            <a:pPr indent="0" lvl="0" marL="423544" marR="0" rtl="0" algn="l">
              <a:lnSpc>
                <a:spcPct val="100000"/>
              </a:lnSpc>
              <a:spcBef>
                <a:spcPts val="0"/>
              </a:spcBef>
              <a:spcAft>
                <a:spcPts val="0"/>
              </a:spcAft>
              <a:buNone/>
            </a:pPr>
            <a:r>
              <a:rPr lang="en-GB" sz="2000">
                <a:solidFill>
                  <a:schemeClr val="dk1"/>
                </a:solidFill>
                <a:latin typeface="Arial"/>
                <a:ea typeface="Arial"/>
                <a:cs typeface="Arial"/>
                <a:sym typeface="Arial"/>
              </a:rPr>
              <a:t>0(Benign)</a:t>
            </a:r>
            <a:endParaRPr sz="2000">
              <a:solidFill>
                <a:schemeClr val="dk1"/>
              </a:solidFill>
              <a:latin typeface="Arial"/>
              <a:ea typeface="Arial"/>
              <a:cs typeface="Arial"/>
              <a:sym typeface="Arial"/>
            </a:endParaRPr>
          </a:p>
          <a:p>
            <a:pPr indent="0" lvl="0" marL="891539" marR="0" rtl="0" algn="ctr">
              <a:lnSpc>
                <a:spcPct val="100000"/>
              </a:lnSpc>
              <a:spcBef>
                <a:spcPts val="570"/>
              </a:spcBef>
              <a:spcAft>
                <a:spcPts val="0"/>
              </a:spcAft>
              <a:buNone/>
            </a:pPr>
            <a:r>
              <a:rPr lang="en-GB" sz="2400">
                <a:solidFill>
                  <a:schemeClr val="dk1"/>
                </a:solidFill>
                <a:latin typeface="Arial"/>
                <a:ea typeface="Arial"/>
                <a:cs typeface="Arial"/>
                <a:sym typeface="Arial"/>
              </a:rPr>
              <a:t>Tumor Size</a:t>
            </a:r>
            <a:endParaRPr sz="2400">
              <a:solidFill>
                <a:schemeClr val="dk1"/>
              </a:solidFill>
              <a:latin typeface="Arial"/>
              <a:ea typeface="Arial"/>
              <a:cs typeface="Arial"/>
              <a:sym typeface="Arial"/>
            </a:endParaRPr>
          </a:p>
        </p:txBody>
      </p:sp>
      <p:grpSp>
        <p:nvGrpSpPr>
          <p:cNvPr id="606" name="Google Shape;606;p53"/>
          <p:cNvGrpSpPr/>
          <p:nvPr/>
        </p:nvGrpSpPr>
        <p:grpSpPr>
          <a:xfrm>
            <a:off x="2311400" y="2819400"/>
            <a:ext cx="4089500" cy="1028775"/>
            <a:chOff x="2311400" y="3759200"/>
            <a:chExt cx="4089500" cy="1371700"/>
          </a:xfrm>
        </p:grpSpPr>
        <p:sp>
          <p:nvSpPr>
            <p:cNvPr id="607" name="Google Shape;607;p53"/>
            <p:cNvSpPr/>
            <p:nvPr/>
          </p:nvSpPr>
          <p:spPr>
            <a:xfrm>
              <a:off x="2311400" y="4762500"/>
              <a:ext cx="3555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53"/>
            <p:cNvSpPr/>
            <p:nvPr/>
          </p:nvSpPr>
          <p:spPr>
            <a:xfrm>
              <a:off x="2374899"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53"/>
            <p:cNvSpPr/>
            <p:nvPr/>
          </p:nvSpPr>
          <p:spPr>
            <a:xfrm>
              <a:off x="2368549" y="4800600"/>
              <a:ext cx="241200" cy="241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53"/>
            <p:cNvSpPr/>
            <p:nvPr/>
          </p:nvSpPr>
          <p:spPr>
            <a:xfrm>
              <a:off x="2882900" y="4762500"/>
              <a:ext cx="3555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53"/>
            <p:cNvSpPr/>
            <p:nvPr/>
          </p:nvSpPr>
          <p:spPr>
            <a:xfrm>
              <a:off x="2946400"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53"/>
            <p:cNvSpPr/>
            <p:nvPr/>
          </p:nvSpPr>
          <p:spPr>
            <a:xfrm>
              <a:off x="2946400" y="480695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53"/>
            <p:cNvSpPr/>
            <p:nvPr/>
          </p:nvSpPr>
          <p:spPr>
            <a:xfrm>
              <a:off x="2692400" y="4762500"/>
              <a:ext cx="3555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53"/>
            <p:cNvSpPr/>
            <p:nvPr/>
          </p:nvSpPr>
          <p:spPr>
            <a:xfrm>
              <a:off x="2755900"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53"/>
            <p:cNvSpPr/>
            <p:nvPr/>
          </p:nvSpPr>
          <p:spPr>
            <a:xfrm>
              <a:off x="2755900" y="480695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53"/>
            <p:cNvSpPr/>
            <p:nvPr/>
          </p:nvSpPr>
          <p:spPr>
            <a:xfrm>
              <a:off x="3390900" y="47625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53"/>
            <p:cNvSpPr/>
            <p:nvPr/>
          </p:nvSpPr>
          <p:spPr>
            <a:xfrm>
              <a:off x="3462781"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53"/>
            <p:cNvSpPr/>
            <p:nvPr/>
          </p:nvSpPr>
          <p:spPr>
            <a:xfrm>
              <a:off x="3456431" y="4800600"/>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53"/>
            <p:cNvSpPr/>
            <p:nvPr/>
          </p:nvSpPr>
          <p:spPr>
            <a:xfrm>
              <a:off x="4191000" y="4762500"/>
              <a:ext cx="3555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53"/>
            <p:cNvSpPr/>
            <p:nvPr/>
          </p:nvSpPr>
          <p:spPr>
            <a:xfrm>
              <a:off x="4254499"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53"/>
            <p:cNvSpPr/>
            <p:nvPr/>
          </p:nvSpPr>
          <p:spPr>
            <a:xfrm>
              <a:off x="4248150" y="4800600"/>
              <a:ext cx="241200" cy="241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53"/>
            <p:cNvSpPr/>
            <p:nvPr/>
          </p:nvSpPr>
          <p:spPr>
            <a:xfrm>
              <a:off x="4737100" y="4762500"/>
              <a:ext cx="3555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53"/>
            <p:cNvSpPr/>
            <p:nvPr/>
          </p:nvSpPr>
          <p:spPr>
            <a:xfrm>
              <a:off x="4800599" y="480695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53"/>
            <p:cNvSpPr/>
            <p:nvPr/>
          </p:nvSpPr>
          <p:spPr>
            <a:xfrm>
              <a:off x="4794250" y="4800600"/>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53"/>
            <p:cNvSpPr/>
            <p:nvPr/>
          </p:nvSpPr>
          <p:spPr>
            <a:xfrm>
              <a:off x="5257800" y="37592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53"/>
            <p:cNvSpPr/>
            <p:nvPr/>
          </p:nvSpPr>
          <p:spPr>
            <a:xfrm>
              <a:off x="5316689" y="3803649"/>
              <a:ext cx="241200" cy="24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53"/>
            <p:cNvSpPr/>
            <p:nvPr/>
          </p:nvSpPr>
          <p:spPr>
            <a:xfrm>
              <a:off x="5727700" y="3759200"/>
              <a:ext cx="355500" cy="368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53"/>
            <p:cNvSpPr/>
            <p:nvPr/>
          </p:nvSpPr>
          <p:spPr>
            <a:xfrm>
              <a:off x="5784850" y="3803649"/>
              <a:ext cx="241200" cy="2412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53"/>
            <p:cNvSpPr/>
            <p:nvPr/>
          </p:nvSpPr>
          <p:spPr>
            <a:xfrm>
              <a:off x="6032500" y="3759200"/>
              <a:ext cx="368400" cy="368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53"/>
            <p:cNvSpPr/>
            <p:nvPr/>
          </p:nvSpPr>
          <p:spPr>
            <a:xfrm>
              <a:off x="6102286" y="3803649"/>
              <a:ext cx="241200" cy="24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53"/>
            <p:cNvSpPr/>
            <p:nvPr/>
          </p:nvSpPr>
          <p:spPr>
            <a:xfrm>
              <a:off x="4508500" y="3759200"/>
              <a:ext cx="355500" cy="368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53"/>
            <p:cNvSpPr/>
            <p:nvPr/>
          </p:nvSpPr>
          <p:spPr>
            <a:xfrm>
              <a:off x="4565650" y="3803649"/>
              <a:ext cx="241200" cy="2412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53"/>
            <p:cNvSpPr/>
            <p:nvPr/>
          </p:nvSpPr>
          <p:spPr>
            <a:xfrm>
              <a:off x="4076700" y="3759200"/>
              <a:ext cx="355500" cy="368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53"/>
            <p:cNvSpPr/>
            <p:nvPr/>
          </p:nvSpPr>
          <p:spPr>
            <a:xfrm>
              <a:off x="4133850" y="3803649"/>
              <a:ext cx="241200" cy="24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5" name="Google Shape;635;p53"/>
          <p:cNvSpPr txBox="1"/>
          <p:nvPr/>
        </p:nvSpPr>
        <p:spPr>
          <a:xfrm>
            <a:off x="78739" y="4927133"/>
            <a:ext cx="23952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example by Andrew Ng</a:t>
            </a:r>
            <a:endParaRPr sz="1400">
              <a:solidFill>
                <a:schemeClr val="dk1"/>
              </a:solidFill>
              <a:latin typeface="Arial"/>
              <a:ea typeface="Arial"/>
              <a:cs typeface="Arial"/>
              <a:sym typeface="Arial"/>
            </a:endParaRPr>
          </a:p>
        </p:txBody>
      </p:sp>
      <p:sp>
        <p:nvSpPr>
          <p:cNvPr id="636" name="Google Shape;636;p53"/>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27</a:t>
            </a:r>
            <a:endParaRPr sz="12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0" name="Shape 640"/>
        <p:cNvGrpSpPr/>
        <p:nvPr/>
      </p:nvGrpSpPr>
      <p:grpSpPr>
        <a:xfrm>
          <a:off x="0" y="0"/>
          <a:ext cx="0" cy="0"/>
          <a:chOff x="0" y="0"/>
          <a:chExt cx="0" cy="0"/>
        </a:xfrm>
      </p:grpSpPr>
      <p:sp>
        <p:nvSpPr>
          <p:cNvPr id="641" name="Google Shape;641;p54"/>
          <p:cNvSpPr txBox="1"/>
          <p:nvPr>
            <p:ph type="title"/>
          </p:nvPr>
        </p:nvSpPr>
        <p:spPr>
          <a:xfrm>
            <a:off x="2270785" y="67628"/>
            <a:ext cx="6155100" cy="6132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900"/>
              <a:t>Supervised Learning</a:t>
            </a:r>
            <a:endParaRPr sz="3900"/>
          </a:p>
        </p:txBody>
      </p:sp>
      <p:grpSp>
        <p:nvGrpSpPr>
          <p:cNvPr id="642" name="Google Shape;642;p54"/>
          <p:cNvGrpSpPr/>
          <p:nvPr/>
        </p:nvGrpSpPr>
        <p:grpSpPr>
          <a:xfrm>
            <a:off x="961085" y="2131151"/>
            <a:ext cx="3598545" cy="2044541"/>
            <a:chOff x="961085" y="2841535"/>
            <a:chExt cx="3598545" cy="2726054"/>
          </a:xfrm>
        </p:grpSpPr>
        <p:sp>
          <p:nvSpPr>
            <p:cNvPr id="643" name="Google Shape;643;p54"/>
            <p:cNvSpPr/>
            <p:nvPr/>
          </p:nvSpPr>
          <p:spPr>
            <a:xfrm>
              <a:off x="961085" y="2841535"/>
              <a:ext cx="3598545" cy="2726054"/>
            </a:xfrm>
            <a:custGeom>
              <a:rect b="b" l="l" r="r" t="t"/>
              <a:pathLst>
                <a:path extrusionOk="0" h="2726054" w="3598545">
                  <a:moveTo>
                    <a:pt x="3598380" y="2573223"/>
                  </a:moveTo>
                  <a:lnTo>
                    <a:pt x="3451326" y="2487447"/>
                  </a:lnTo>
                  <a:lnTo>
                    <a:pt x="3446145" y="2486888"/>
                  </a:lnTo>
                  <a:lnTo>
                    <a:pt x="3436709" y="2489365"/>
                  </a:lnTo>
                  <a:lnTo>
                    <a:pt x="3432467" y="2492400"/>
                  </a:lnTo>
                  <a:lnTo>
                    <a:pt x="3429825" y="2496947"/>
                  </a:lnTo>
                  <a:lnTo>
                    <a:pt x="3427374" y="2504109"/>
                  </a:lnTo>
                  <a:lnTo>
                    <a:pt x="3427844" y="2511399"/>
                  </a:lnTo>
                  <a:lnTo>
                    <a:pt x="3431019" y="2517978"/>
                  </a:lnTo>
                  <a:lnTo>
                    <a:pt x="3436670" y="2523007"/>
                  </a:lnTo>
                  <a:lnTo>
                    <a:pt x="3490112" y="2554173"/>
                  </a:lnTo>
                  <a:lnTo>
                    <a:pt x="183426" y="2554173"/>
                  </a:lnTo>
                  <a:lnTo>
                    <a:pt x="183438" y="108267"/>
                  </a:lnTo>
                  <a:lnTo>
                    <a:pt x="214604" y="161709"/>
                  </a:lnTo>
                  <a:lnTo>
                    <a:pt x="219633" y="167360"/>
                  </a:lnTo>
                  <a:lnTo>
                    <a:pt x="226212" y="170535"/>
                  </a:lnTo>
                  <a:lnTo>
                    <a:pt x="233502" y="171018"/>
                  </a:lnTo>
                  <a:lnTo>
                    <a:pt x="240652" y="168567"/>
                  </a:lnTo>
                  <a:lnTo>
                    <a:pt x="246303" y="163537"/>
                  </a:lnTo>
                  <a:lnTo>
                    <a:pt x="249478" y="156959"/>
                  </a:lnTo>
                  <a:lnTo>
                    <a:pt x="249961" y="149669"/>
                  </a:lnTo>
                  <a:lnTo>
                    <a:pt x="247510" y="142506"/>
                  </a:lnTo>
                  <a:lnTo>
                    <a:pt x="164388" y="0"/>
                  </a:lnTo>
                  <a:lnTo>
                    <a:pt x="81254" y="142506"/>
                  </a:lnTo>
                  <a:lnTo>
                    <a:pt x="78803" y="149669"/>
                  </a:lnTo>
                  <a:lnTo>
                    <a:pt x="79286" y="156959"/>
                  </a:lnTo>
                  <a:lnTo>
                    <a:pt x="82461" y="163537"/>
                  </a:lnTo>
                  <a:lnTo>
                    <a:pt x="88112" y="168567"/>
                  </a:lnTo>
                  <a:lnTo>
                    <a:pt x="95262" y="171018"/>
                  </a:lnTo>
                  <a:lnTo>
                    <a:pt x="102552" y="170535"/>
                  </a:lnTo>
                  <a:lnTo>
                    <a:pt x="109131" y="167360"/>
                  </a:lnTo>
                  <a:lnTo>
                    <a:pt x="114160" y="161709"/>
                  </a:lnTo>
                  <a:lnTo>
                    <a:pt x="145338" y="108267"/>
                  </a:lnTo>
                  <a:lnTo>
                    <a:pt x="145326" y="2554173"/>
                  </a:lnTo>
                  <a:lnTo>
                    <a:pt x="0" y="2554173"/>
                  </a:lnTo>
                  <a:lnTo>
                    <a:pt x="0" y="2592273"/>
                  </a:lnTo>
                  <a:lnTo>
                    <a:pt x="145326" y="2592273"/>
                  </a:lnTo>
                  <a:lnTo>
                    <a:pt x="145326" y="2725623"/>
                  </a:lnTo>
                  <a:lnTo>
                    <a:pt x="183426" y="2725623"/>
                  </a:lnTo>
                  <a:lnTo>
                    <a:pt x="183426" y="2592273"/>
                  </a:lnTo>
                  <a:lnTo>
                    <a:pt x="3490112" y="2592273"/>
                  </a:lnTo>
                  <a:lnTo>
                    <a:pt x="3436670" y="2623439"/>
                  </a:lnTo>
                  <a:lnTo>
                    <a:pt x="3431019" y="2628481"/>
                  </a:lnTo>
                  <a:lnTo>
                    <a:pt x="3427844" y="2635059"/>
                  </a:lnTo>
                  <a:lnTo>
                    <a:pt x="3427374" y="2642349"/>
                  </a:lnTo>
                  <a:lnTo>
                    <a:pt x="3429825" y="2649499"/>
                  </a:lnTo>
                  <a:lnTo>
                    <a:pt x="3434842" y="2655151"/>
                  </a:lnTo>
                  <a:lnTo>
                    <a:pt x="3441420" y="2658326"/>
                  </a:lnTo>
                  <a:lnTo>
                    <a:pt x="3448710" y="2658808"/>
                  </a:lnTo>
                  <a:lnTo>
                    <a:pt x="3455873" y="2656357"/>
                  </a:lnTo>
                  <a:lnTo>
                    <a:pt x="3598380" y="2573223"/>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54"/>
            <p:cNvSpPr/>
            <p:nvPr/>
          </p:nvSpPr>
          <p:spPr>
            <a:xfrm>
              <a:off x="3124200" y="4787900"/>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54"/>
            <p:cNvSpPr/>
            <p:nvPr/>
          </p:nvSpPr>
          <p:spPr>
            <a:xfrm>
              <a:off x="3190214" y="4837671"/>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54"/>
            <p:cNvSpPr/>
            <p:nvPr/>
          </p:nvSpPr>
          <p:spPr>
            <a:xfrm>
              <a:off x="3183864" y="4831321"/>
              <a:ext cx="241200" cy="241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54"/>
            <p:cNvSpPr/>
            <p:nvPr/>
          </p:nvSpPr>
          <p:spPr>
            <a:xfrm>
              <a:off x="1435100" y="47498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54"/>
            <p:cNvSpPr/>
            <p:nvPr/>
          </p:nvSpPr>
          <p:spPr>
            <a:xfrm>
              <a:off x="1506981" y="4799571"/>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54"/>
            <p:cNvSpPr/>
            <p:nvPr/>
          </p:nvSpPr>
          <p:spPr>
            <a:xfrm>
              <a:off x="1500632" y="4793221"/>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54"/>
            <p:cNvSpPr/>
            <p:nvPr/>
          </p:nvSpPr>
          <p:spPr>
            <a:xfrm>
              <a:off x="2540000" y="42545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54"/>
            <p:cNvSpPr/>
            <p:nvPr/>
          </p:nvSpPr>
          <p:spPr>
            <a:xfrm>
              <a:off x="2611881" y="4295952"/>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54"/>
            <p:cNvSpPr/>
            <p:nvPr/>
          </p:nvSpPr>
          <p:spPr>
            <a:xfrm>
              <a:off x="2605532" y="4289602"/>
              <a:ext cx="241200" cy="24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54"/>
            <p:cNvSpPr/>
            <p:nvPr/>
          </p:nvSpPr>
          <p:spPr>
            <a:xfrm>
              <a:off x="2768600" y="50165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4"/>
            <p:cNvSpPr/>
            <p:nvPr/>
          </p:nvSpPr>
          <p:spPr>
            <a:xfrm>
              <a:off x="2840481" y="5066271"/>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54"/>
            <p:cNvSpPr/>
            <p:nvPr/>
          </p:nvSpPr>
          <p:spPr>
            <a:xfrm>
              <a:off x="2834132" y="5059921"/>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54"/>
            <p:cNvSpPr/>
            <p:nvPr/>
          </p:nvSpPr>
          <p:spPr>
            <a:xfrm>
              <a:off x="1765300" y="3975100"/>
              <a:ext cx="368400" cy="3684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54"/>
            <p:cNvSpPr/>
            <p:nvPr/>
          </p:nvSpPr>
          <p:spPr>
            <a:xfrm>
              <a:off x="1830641" y="4023880"/>
              <a:ext cx="228600" cy="22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54"/>
            <p:cNvSpPr/>
            <p:nvPr/>
          </p:nvSpPr>
          <p:spPr>
            <a:xfrm>
              <a:off x="1824291" y="4017530"/>
              <a:ext cx="241200" cy="24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54"/>
            <p:cNvSpPr/>
            <p:nvPr/>
          </p:nvSpPr>
          <p:spPr>
            <a:xfrm>
              <a:off x="3009900" y="3517899"/>
              <a:ext cx="368400" cy="368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54"/>
            <p:cNvSpPr/>
            <p:nvPr/>
          </p:nvSpPr>
          <p:spPr>
            <a:xfrm>
              <a:off x="3069564" y="3560330"/>
              <a:ext cx="241200" cy="2412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54"/>
            <p:cNvSpPr/>
            <p:nvPr/>
          </p:nvSpPr>
          <p:spPr>
            <a:xfrm>
              <a:off x="2146300" y="3149599"/>
              <a:ext cx="355500" cy="3684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54"/>
            <p:cNvSpPr/>
            <p:nvPr/>
          </p:nvSpPr>
          <p:spPr>
            <a:xfrm>
              <a:off x="2203450" y="3194049"/>
              <a:ext cx="241200" cy="2412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54"/>
            <p:cNvSpPr/>
            <p:nvPr/>
          </p:nvSpPr>
          <p:spPr>
            <a:xfrm>
              <a:off x="3848100" y="4521200"/>
              <a:ext cx="368400" cy="3684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54"/>
            <p:cNvSpPr/>
            <p:nvPr/>
          </p:nvSpPr>
          <p:spPr>
            <a:xfrm>
              <a:off x="3909314" y="4564621"/>
              <a:ext cx="241200" cy="241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54"/>
            <p:cNvSpPr/>
            <p:nvPr/>
          </p:nvSpPr>
          <p:spPr>
            <a:xfrm>
              <a:off x="3619500" y="3517899"/>
              <a:ext cx="368400" cy="368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54"/>
            <p:cNvSpPr/>
            <p:nvPr/>
          </p:nvSpPr>
          <p:spPr>
            <a:xfrm>
              <a:off x="3680714" y="3559301"/>
              <a:ext cx="241200" cy="241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54"/>
            <p:cNvSpPr/>
            <p:nvPr/>
          </p:nvSpPr>
          <p:spPr>
            <a:xfrm>
              <a:off x="3543300" y="3086099"/>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54"/>
            <p:cNvSpPr/>
            <p:nvPr/>
          </p:nvSpPr>
          <p:spPr>
            <a:xfrm>
              <a:off x="3608832" y="3129521"/>
              <a:ext cx="241200" cy="2412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54"/>
            <p:cNvSpPr/>
            <p:nvPr/>
          </p:nvSpPr>
          <p:spPr>
            <a:xfrm>
              <a:off x="1536700" y="3086099"/>
              <a:ext cx="2819400" cy="22860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54"/>
            <p:cNvSpPr/>
            <p:nvPr/>
          </p:nvSpPr>
          <p:spPr>
            <a:xfrm>
              <a:off x="1612900" y="3135871"/>
              <a:ext cx="2667000" cy="2144395"/>
            </a:xfrm>
            <a:custGeom>
              <a:rect b="b" l="l" r="r" t="t"/>
              <a:pathLst>
                <a:path extrusionOk="0" h="2144395" w="2667000">
                  <a:moveTo>
                    <a:pt x="0" y="0"/>
                  </a:moveTo>
                  <a:lnTo>
                    <a:pt x="2667001" y="2144161"/>
                  </a:lnTo>
                </a:path>
              </a:pathLst>
            </a:custGeom>
            <a:noFill/>
            <a:ln cap="flat" cmpd="sng" w="25400">
              <a:solidFill>
                <a:srgbClr val="4F81B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1" name="Google Shape;671;p54"/>
          <p:cNvSpPr txBox="1"/>
          <p:nvPr/>
        </p:nvSpPr>
        <p:spPr>
          <a:xfrm>
            <a:off x="2180401" y="4254425"/>
            <a:ext cx="21444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000">
                <a:solidFill>
                  <a:schemeClr val="dk1"/>
                </a:solidFill>
                <a:latin typeface="Arial"/>
                <a:ea typeface="Arial"/>
                <a:cs typeface="Arial"/>
                <a:sym typeface="Arial"/>
              </a:rPr>
              <a:t>Tumor Size</a:t>
            </a:r>
            <a:endParaRPr sz="2000">
              <a:solidFill>
                <a:schemeClr val="dk1"/>
              </a:solidFill>
              <a:latin typeface="Arial"/>
              <a:ea typeface="Arial"/>
              <a:cs typeface="Arial"/>
              <a:sym typeface="Arial"/>
            </a:endParaRPr>
          </a:p>
        </p:txBody>
      </p:sp>
      <p:sp>
        <p:nvSpPr>
          <p:cNvPr id="672" name="Google Shape;672;p54"/>
          <p:cNvSpPr txBox="1"/>
          <p:nvPr/>
        </p:nvSpPr>
        <p:spPr>
          <a:xfrm>
            <a:off x="459755" y="3033150"/>
            <a:ext cx="610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000">
                <a:solidFill>
                  <a:schemeClr val="dk1"/>
                </a:solidFill>
                <a:latin typeface="Arial"/>
                <a:ea typeface="Arial"/>
                <a:cs typeface="Arial"/>
                <a:sym typeface="Arial"/>
              </a:rPr>
              <a:t>Age</a:t>
            </a:r>
            <a:endParaRPr sz="2000">
              <a:solidFill>
                <a:schemeClr val="dk1"/>
              </a:solidFill>
              <a:latin typeface="Arial"/>
              <a:ea typeface="Arial"/>
              <a:cs typeface="Arial"/>
              <a:sym typeface="Arial"/>
            </a:endParaRPr>
          </a:p>
        </p:txBody>
      </p:sp>
      <p:sp>
        <p:nvSpPr>
          <p:cNvPr id="673" name="Google Shape;673;p54"/>
          <p:cNvSpPr txBox="1"/>
          <p:nvPr/>
        </p:nvSpPr>
        <p:spPr>
          <a:xfrm>
            <a:off x="4747514" y="2066449"/>
            <a:ext cx="3873600" cy="1629000"/>
          </a:xfrm>
          <a:prstGeom prst="rect">
            <a:avLst/>
          </a:prstGeom>
          <a:noFill/>
          <a:ln>
            <a:noFill/>
          </a:ln>
        </p:spPr>
        <p:txBody>
          <a:bodyPr anchorCtr="0" anchor="t" bIns="0" lIns="0" spcFirstLastPara="1" rIns="0" wrap="square" tIns="106675">
            <a:spAutoFit/>
          </a:bodyPr>
          <a:lstStyle/>
          <a:p>
            <a:pPr indent="-3429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Clump Thickness</a:t>
            </a:r>
            <a:endParaRPr sz="1800">
              <a:solidFill>
                <a:schemeClr val="dk1"/>
              </a:solidFill>
              <a:latin typeface="Arial"/>
              <a:ea typeface="Arial"/>
              <a:cs typeface="Arial"/>
              <a:sym typeface="Arial"/>
            </a:endParaRPr>
          </a:p>
          <a:p>
            <a:pPr indent="-342900" lvl="0" marL="355600" marR="0" rtl="0" algn="l">
              <a:lnSpc>
                <a:spcPct val="100000"/>
              </a:lnSpc>
              <a:spcBef>
                <a:spcPts val="740"/>
              </a:spcBef>
              <a:spcAft>
                <a:spcPts val="0"/>
              </a:spcAft>
              <a:buClr>
                <a:schemeClr val="dk1"/>
              </a:buClr>
              <a:buSzPts val="1800"/>
              <a:buFont typeface="Arial"/>
              <a:buChar char="-"/>
            </a:pPr>
            <a:r>
              <a:rPr lang="en-GB" sz="1800">
                <a:solidFill>
                  <a:schemeClr val="dk1"/>
                </a:solidFill>
                <a:latin typeface="Arial"/>
                <a:ea typeface="Arial"/>
                <a:cs typeface="Arial"/>
                <a:sym typeface="Arial"/>
              </a:rPr>
              <a:t>Uniformity of Cell Size</a:t>
            </a:r>
            <a:endParaRPr sz="1800">
              <a:solidFill>
                <a:schemeClr val="dk1"/>
              </a:solidFill>
              <a:latin typeface="Arial"/>
              <a:ea typeface="Arial"/>
              <a:cs typeface="Arial"/>
              <a:sym typeface="Arial"/>
            </a:endParaRPr>
          </a:p>
          <a:p>
            <a:pPr indent="-342900" lvl="0" marL="355600" marR="0" rtl="0" algn="l">
              <a:lnSpc>
                <a:spcPct val="100000"/>
              </a:lnSpc>
              <a:spcBef>
                <a:spcPts val="640"/>
              </a:spcBef>
              <a:spcAft>
                <a:spcPts val="0"/>
              </a:spcAft>
              <a:buClr>
                <a:schemeClr val="dk1"/>
              </a:buClr>
              <a:buSzPts val="1800"/>
              <a:buFont typeface="Arial"/>
              <a:buChar char="-"/>
            </a:pPr>
            <a:r>
              <a:rPr lang="en-GB" sz="1800">
                <a:solidFill>
                  <a:schemeClr val="dk1"/>
                </a:solidFill>
                <a:latin typeface="Arial"/>
                <a:ea typeface="Arial"/>
                <a:cs typeface="Arial"/>
                <a:sym typeface="Arial"/>
              </a:rPr>
              <a:t>Uniformity of Cell Shape</a:t>
            </a:r>
            <a:endParaRPr sz="1800">
              <a:solidFill>
                <a:schemeClr val="dk1"/>
              </a:solidFill>
              <a:latin typeface="Arial"/>
              <a:ea typeface="Arial"/>
              <a:cs typeface="Arial"/>
              <a:sym typeface="Arial"/>
            </a:endParaRPr>
          </a:p>
          <a:p>
            <a:pPr indent="0" lvl="0" marL="12700" marR="0" rtl="0" algn="l">
              <a:lnSpc>
                <a:spcPct val="100000"/>
              </a:lnSpc>
              <a:spcBef>
                <a:spcPts val="640"/>
              </a:spcBef>
              <a:spcAft>
                <a:spcPts val="0"/>
              </a:spcAft>
              <a:buNone/>
            </a:pPr>
            <a:r>
              <a:rPr lang="en-GB" sz="2800">
                <a:solidFill>
                  <a:schemeClr val="dk1"/>
                </a:solidFill>
                <a:latin typeface="Arial"/>
                <a:ea typeface="Arial"/>
                <a:cs typeface="Arial"/>
                <a:sym typeface="Arial"/>
              </a:rPr>
              <a:t>…</a:t>
            </a:r>
            <a:endParaRPr/>
          </a:p>
        </p:txBody>
      </p:sp>
      <p:sp>
        <p:nvSpPr>
          <p:cNvPr id="674" name="Google Shape;674;p54"/>
          <p:cNvSpPr txBox="1"/>
          <p:nvPr/>
        </p:nvSpPr>
        <p:spPr>
          <a:xfrm>
            <a:off x="535940" y="751658"/>
            <a:ext cx="7073400" cy="775500"/>
          </a:xfrm>
          <a:prstGeom prst="rect">
            <a:avLst/>
          </a:prstGeom>
          <a:noFill/>
          <a:ln>
            <a:noFill/>
          </a:ln>
        </p:spPr>
        <p:txBody>
          <a:bodyPr anchorCtr="0" anchor="t" bIns="0" lIns="0" spcFirstLastPara="1" rIns="0" wrap="square" tIns="122550">
            <a:spAutoFit/>
          </a:bodyPr>
          <a:lstStyle/>
          <a:p>
            <a:pPr indent="-342900" lvl="0" marL="355600" marR="0" rtl="0" algn="l">
              <a:lnSpc>
                <a:spcPct val="100000"/>
              </a:lnSpc>
              <a:spcBef>
                <a:spcPts val="0"/>
              </a:spcBef>
              <a:spcAft>
                <a:spcPts val="0"/>
              </a:spcAft>
              <a:buClr>
                <a:schemeClr val="dk1"/>
              </a:buClr>
              <a:buSzPts val="1800"/>
              <a:buFont typeface="Arial"/>
              <a:buChar char="•"/>
            </a:pPr>
            <a:r>
              <a:rPr i="1" lang="en-GB" sz="1800">
                <a:solidFill>
                  <a:schemeClr val="dk1"/>
                </a:solidFill>
                <a:latin typeface="Times New Roman"/>
                <a:ea typeface="Times New Roman"/>
                <a:cs typeface="Times New Roman"/>
                <a:sym typeface="Times New Roman"/>
              </a:rPr>
              <a:t>x </a:t>
            </a:r>
            <a:r>
              <a:rPr lang="en-GB" sz="1800">
                <a:solidFill>
                  <a:schemeClr val="dk1"/>
                </a:solidFill>
                <a:latin typeface="Arial"/>
                <a:ea typeface="Arial"/>
                <a:cs typeface="Arial"/>
                <a:sym typeface="Arial"/>
              </a:rPr>
              <a:t>can be multi-dimensional</a:t>
            </a:r>
            <a:endParaRPr/>
          </a:p>
          <a:p>
            <a:pPr indent="0" lvl="0" marL="469900" marR="0" rtl="0" algn="l">
              <a:lnSpc>
                <a:spcPct val="100000"/>
              </a:lnSpc>
              <a:spcBef>
                <a:spcPts val="760"/>
              </a:spcBef>
              <a:spcAft>
                <a:spcPts val="0"/>
              </a:spcAft>
              <a:buNone/>
            </a:pPr>
            <a:r>
              <a:rPr lang="en-GB" sz="1800">
                <a:solidFill>
                  <a:schemeClr val="dk1"/>
                </a:solidFill>
                <a:latin typeface="Arial"/>
                <a:ea typeface="Arial"/>
                <a:cs typeface="Arial"/>
                <a:sym typeface="Arial"/>
              </a:rPr>
              <a:t>– Each dimension corresponds to an attribute</a:t>
            </a:r>
            <a:endParaRPr sz="1800">
              <a:solidFill>
                <a:schemeClr val="dk1"/>
              </a:solidFill>
              <a:latin typeface="Arial"/>
              <a:ea typeface="Arial"/>
              <a:cs typeface="Arial"/>
              <a:sym typeface="Arial"/>
            </a:endParaRPr>
          </a:p>
        </p:txBody>
      </p:sp>
      <p:sp>
        <p:nvSpPr>
          <p:cNvPr id="675" name="Google Shape;675;p54"/>
          <p:cNvSpPr txBox="1"/>
          <p:nvPr/>
        </p:nvSpPr>
        <p:spPr>
          <a:xfrm>
            <a:off x="78739" y="4927133"/>
            <a:ext cx="23952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example by Andrew Ng</a:t>
            </a:r>
            <a:endParaRPr sz="1400">
              <a:solidFill>
                <a:schemeClr val="dk1"/>
              </a:solidFill>
              <a:latin typeface="Arial"/>
              <a:ea typeface="Arial"/>
              <a:cs typeface="Arial"/>
              <a:sym typeface="Arial"/>
            </a:endParaRPr>
          </a:p>
        </p:txBody>
      </p:sp>
      <p:sp>
        <p:nvSpPr>
          <p:cNvPr id="676" name="Google Shape;676;p54"/>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30</a:t>
            </a:r>
            <a:endParaRPr sz="12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0" name="Shape 680"/>
        <p:cNvGrpSpPr/>
        <p:nvPr/>
      </p:nvGrpSpPr>
      <p:grpSpPr>
        <a:xfrm>
          <a:off x="0" y="0"/>
          <a:ext cx="0" cy="0"/>
          <a:chOff x="0" y="0"/>
          <a:chExt cx="0" cy="0"/>
        </a:xfrm>
      </p:grpSpPr>
      <p:sp>
        <p:nvSpPr>
          <p:cNvPr id="681" name="Google Shape;681;p55"/>
          <p:cNvSpPr txBox="1"/>
          <p:nvPr>
            <p:ph type="title"/>
          </p:nvPr>
        </p:nvSpPr>
        <p:spPr>
          <a:xfrm>
            <a:off x="1963229" y="67627"/>
            <a:ext cx="70284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Unsupervised Learning</a:t>
            </a:r>
            <a:endParaRPr/>
          </a:p>
        </p:txBody>
      </p:sp>
      <p:sp>
        <p:nvSpPr>
          <p:cNvPr id="682" name="Google Shape;682;p55"/>
          <p:cNvSpPr txBox="1"/>
          <p:nvPr/>
        </p:nvSpPr>
        <p:spPr>
          <a:xfrm>
            <a:off x="485140" y="762000"/>
            <a:ext cx="6910200" cy="1136400"/>
          </a:xfrm>
          <a:prstGeom prst="rect">
            <a:avLst/>
          </a:prstGeom>
          <a:noFill/>
          <a:ln>
            <a:noFill/>
          </a:ln>
        </p:spPr>
        <p:txBody>
          <a:bodyPr anchorCtr="0" anchor="t" bIns="0" lIns="0" spcFirstLastPara="1" rIns="0" wrap="square" tIns="109200">
            <a:spAutoFit/>
          </a:bodyPr>
          <a:lstStyle/>
          <a:p>
            <a:pPr indent="-342900" lvl="0" marL="4064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Given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1</a:t>
            </a:r>
            <a:r>
              <a:rPr lang="en-GB" sz="1800">
                <a:solidFill>
                  <a:schemeClr val="dk1"/>
                </a:solidFill>
                <a:latin typeface="Arial"/>
                <a:ea typeface="Arial"/>
                <a:cs typeface="Arial"/>
                <a:sym typeface="Arial"/>
              </a:rPr>
              <a:t>,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2</a:t>
            </a:r>
            <a:r>
              <a:rPr lang="en-GB" sz="1800">
                <a:solidFill>
                  <a:schemeClr val="dk1"/>
                </a:solidFill>
                <a:latin typeface="Arial"/>
                <a:ea typeface="Arial"/>
                <a:cs typeface="Arial"/>
                <a:sym typeface="Arial"/>
              </a:rPr>
              <a:t>, ..., </a:t>
            </a:r>
            <a:r>
              <a:rPr i="1" lang="en-GB" sz="1800">
                <a:solidFill>
                  <a:schemeClr val="dk1"/>
                </a:solidFill>
                <a:latin typeface="Times New Roman"/>
                <a:ea typeface="Times New Roman"/>
                <a:cs typeface="Times New Roman"/>
                <a:sym typeface="Times New Roman"/>
              </a:rPr>
              <a:t>x</a:t>
            </a:r>
            <a:r>
              <a:rPr baseline="-25000" lang="en-GB" sz="1800">
                <a:solidFill>
                  <a:schemeClr val="dk1"/>
                </a:solidFill>
                <a:latin typeface="Arial"/>
                <a:ea typeface="Arial"/>
                <a:cs typeface="Arial"/>
                <a:sym typeface="Arial"/>
              </a:rPr>
              <a:t>n</a:t>
            </a:r>
            <a:r>
              <a:rPr lang="en-GB" sz="1800">
                <a:solidFill>
                  <a:schemeClr val="dk1"/>
                </a:solidFill>
                <a:latin typeface="Arial"/>
                <a:ea typeface="Arial"/>
                <a:cs typeface="Arial"/>
                <a:sym typeface="Arial"/>
              </a:rPr>
              <a:t> (without labels)</a:t>
            </a:r>
            <a:endParaRPr sz="1800">
              <a:solidFill>
                <a:schemeClr val="dk1"/>
              </a:solidFill>
              <a:latin typeface="Arial"/>
              <a:ea typeface="Arial"/>
              <a:cs typeface="Arial"/>
              <a:sym typeface="Arial"/>
            </a:endParaRPr>
          </a:p>
          <a:p>
            <a:pPr indent="-342900" lvl="0" marL="406400" marR="0" rtl="0" algn="l">
              <a:lnSpc>
                <a:spcPct val="100000"/>
              </a:lnSpc>
              <a:spcBef>
                <a:spcPts val="760"/>
              </a:spcBef>
              <a:spcAft>
                <a:spcPts val="0"/>
              </a:spcAft>
              <a:buClr>
                <a:schemeClr val="dk1"/>
              </a:buClr>
              <a:buSzPts val="1800"/>
              <a:buFont typeface="Arial"/>
              <a:buChar char="•"/>
            </a:pPr>
            <a:r>
              <a:rPr lang="en-GB" sz="1800">
                <a:solidFill>
                  <a:schemeClr val="dk1"/>
                </a:solidFill>
                <a:latin typeface="Arial"/>
                <a:ea typeface="Arial"/>
                <a:cs typeface="Arial"/>
                <a:sym typeface="Arial"/>
              </a:rPr>
              <a:t>Output hidden structure behind the </a:t>
            </a:r>
            <a:r>
              <a:rPr i="1" lang="en-GB" sz="1800">
                <a:solidFill>
                  <a:schemeClr val="dk1"/>
                </a:solidFill>
                <a:latin typeface="Times New Roman"/>
                <a:ea typeface="Times New Roman"/>
                <a:cs typeface="Times New Roman"/>
                <a:sym typeface="Times New Roman"/>
              </a:rPr>
              <a:t>x</a:t>
            </a:r>
            <a:r>
              <a:rPr lang="en-GB" sz="1800">
                <a:solidFill>
                  <a:schemeClr val="dk1"/>
                </a:solidFill>
                <a:latin typeface="Arial"/>
                <a:ea typeface="Arial"/>
                <a:cs typeface="Arial"/>
                <a:sym typeface="Arial"/>
              </a:rPr>
              <a:t>’s</a:t>
            </a:r>
            <a:endParaRPr/>
          </a:p>
          <a:p>
            <a:pPr indent="0" lvl="0" marL="520700" marR="0" rtl="0" algn="l">
              <a:lnSpc>
                <a:spcPct val="100000"/>
              </a:lnSpc>
              <a:spcBef>
                <a:spcPts val="760"/>
              </a:spcBef>
              <a:spcAft>
                <a:spcPts val="0"/>
              </a:spcAft>
              <a:buNone/>
            </a:pPr>
            <a:r>
              <a:rPr lang="en-GB" sz="1800">
                <a:solidFill>
                  <a:schemeClr val="dk1"/>
                </a:solidFill>
                <a:latin typeface="Arial"/>
                <a:ea typeface="Arial"/>
                <a:cs typeface="Arial"/>
                <a:sym typeface="Arial"/>
              </a:rPr>
              <a:t>– E.g., clustering</a:t>
            </a:r>
            <a:endParaRPr sz="1800">
              <a:solidFill>
                <a:schemeClr val="dk1"/>
              </a:solidFill>
              <a:latin typeface="Arial"/>
              <a:ea typeface="Arial"/>
              <a:cs typeface="Arial"/>
              <a:sym typeface="Arial"/>
            </a:endParaRPr>
          </a:p>
        </p:txBody>
      </p:sp>
      <p:grpSp>
        <p:nvGrpSpPr>
          <p:cNvPr id="683" name="Google Shape;683;p55"/>
          <p:cNvGrpSpPr/>
          <p:nvPr/>
        </p:nvGrpSpPr>
        <p:grpSpPr>
          <a:xfrm>
            <a:off x="838194" y="2866323"/>
            <a:ext cx="7954645" cy="2044541"/>
            <a:chOff x="672668" y="3044735"/>
            <a:chExt cx="7954645" cy="2726054"/>
          </a:xfrm>
        </p:grpSpPr>
        <p:sp>
          <p:nvSpPr>
            <p:cNvPr id="684" name="Google Shape;684;p55"/>
            <p:cNvSpPr/>
            <p:nvPr/>
          </p:nvSpPr>
          <p:spPr>
            <a:xfrm>
              <a:off x="672668" y="3044735"/>
              <a:ext cx="3598545" cy="2726054"/>
            </a:xfrm>
            <a:custGeom>
              <a:rect b="b" l="l" r="r" t="t"/>
              <a:pathLst>
                <a:path extrusionOk="0" h="2726054" w="3598545">
                  <a:moveTo>
                    <a:pt x="3598380" y="2573236"/>
                  </a:moveTo>
                  <a:lnTo>
                    <a:pt x="3451326" y="2487447"/>
                  </a:lnTo>
                  <a:lnTo>
                    <a:pt x="3446145" y="2486888"/>
                  </a:lnTo>
                  <a:lnTo>
                    <a:pt x="3436709" y="2489365"/>
                  </a:lnTo>
                  <a:lnTo>
                    <a:pt x="3432467" y="2492400"/>
                  </a:lnTo>
                  <a:lnTo>
                    <a:pt x="3429812" y="2496947"/>
                  </a:lnTo>
                  <a:lnTo>
                    <a:pt x="3427361" y="2504109"/>
                  </a:lnTo>
                  <a:lnTo>
                    <a:pt x="3427844" y="2511399"/>
                  </a:lnTo>
                  <a:lnTo>
                    <a:pt x="3431019" y="2517978"/>
                  </a:lnTo>
                  <a:lnTo>
                    <a:pt x="3436670" y="2523007"/>
                  </a:lnTo>
                  <a:lnTo>
                    <a:pt x="3490112" y="2554186"/>
                  </a:lnTo>
                  <a:lnTo>
                    <a:pt x="183426" y="2554186"/>
                  </a:lnTo>
                  <a:lnTo>
                    <a:pt x="183426" y="108267"/>
                  </a:lnTo>
                  <a:lnTo>
                    <a:pt x="214604" y="161709"/>
                  </a:lnTo>
                  <a:lnTo>
                    <a:pt x="219633" y="167360"/>
                  </a:lnTo>
                  <a:lnTo>
                    <a:pt x="226212" y="170535"/>
                  </a:lnTo>
                  <a:lnTo>
                    <a:pt x="233489" y="171018"/>
                  </a:lnTo>
                  <a:lnTo>
                    <a:pt x="240652" y="168567"/>
                  </a:lnTo>
                  <a:lnTo>
                    <a:pt x="246303" y="163537"/>
                  </a:lnTo>
                  <a:lnTo>
                    <a:pt x="249478" y="156959"/>
                  </a:lnTo>
                  <a:lnTo>
                    <a:pt x="249948" y="149669"/>
                  </a:lnTo>
                  <a:lnTo>
                    <a:pt x="247510" y="142506"/>
                  </a:lnTo>
                  <a:lnTo>
                    <a:pt x="164376" y="0"/>
                  </a:lnTo>
                  <a:lnTo>
                    <a:pt x="81254" y="142506"/>
                  </a:lnTo>
                  <a:lnTo>
                    <a:pt x="78803" y="149669"/>
                  </a:lnTo>
                  <a:lnTo>
                    <a:pt x="79286" y="156959"/>
                  </a:lnTo>
                  <a:lnTo>
                    <a:pt x="82461" y="163537"/>
                  </a:lnTo>
                  <a:lnTo>
                    <a:pt x="88112" y="168567"/>
                  </a:lnTo>
                  <a:lnTo>
                    <a:pt x="95262" y="171018"/>
                  </a:lnTo>
                  <a:lnTo>
                    <a:pt x="102552" y="170535"/>
                  </a:lnTo>
                  <a:lnTo>
                    <a:pt x="109131" y="167360"/>
                  </a:lnTo>
                  <a:lnTo>
                    <a:pt x="114160" y="161709"/>
                  </a:lnTo>
                  <a:lnTo>
                    <a:pt x="145326" y="108267"/>
                  </a:lnTo>
                  <a:lnTo>
                    <a:pt x="145326" y="2554186"/>
                  </a:lnTo>
                  <a:lnTo>
                    <a:pt x="0" y="2554173"/>
                  </a:lnTo>
                  <a:lnTo>
                    <a:pt x="0" y="2592273"/>
                  </a:lnTo>
                  <a:lnTo>
                    <a:pt x="145326" y="2592273"/>
                  </a:lnTo>
                  <a:lnTo>
                    <a:pt x="145326" y="2725623"/>
                  </a:lnTo>
                  <a:lnTo>
                    <a:pt x="183426" y="2725623"/>
                  </a:lnTo>
                  <a:lnTo>
                    <a:pt x="183426" y="2592273"/>
                  </a:lnTo>
                  <a:lnTo>
                    <a:pt x="3490112" y="2592273"/>
                  </a:lnTo>
                  <a:lnTo>
                    <a:pt x="3436670" y="2623451"/>
                  </a:lnTo>
                  <a:lnTo>
                    <a:pt x="3431019" y="2628481"/>
                  </a:lnTo>
                  <a:lnTo>
                    <a:pt x="3427844" y="2635059"/>
                  </a:lnTo>
                  <a:lnTo>
                    <a:pt x="3427361" y="2642349"/>
                  </a:lnTo>
                  <a:lnTo>
                    <a:pt x="3429812" y="2649499"/>
                  </a:lnTo>
                  <a:lnTo>
                    <a:pt x="3434842" y="2655151"/>
                  </a:lnTo>
                  <a:lnTo>
                    <a:pt x="3441420" y="2658326"/>
                  </a:lnTo>
                  <a:lnTo>
                    <a:pt x="3448710" y="2658808"/>
                  </a:lnTo>
                  <a:lnTo>
                    <a:pt x="3455873" y="2656357"/>
                  </a:lnTo>
                  <a:lnTo>
                    <a:pt x="3598380" y="2573236"/>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55"/>
            <p:cNvSpPr/>
            <p:nvPr/>
          </p:nvSpPr>
          <p:spPr>
            <a:xfrm>
              <a:off x="1295400" y="4254500"/>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55"/>
            <p:cNvSpPr/>
            <p:nvPr/>
          </p:nvSpPr>
          <p:spPr>
            <a:xfrm>
              <a:off x="1359915" y="4294911"/>
              <a:ext cx="241200" cy="241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55"/>
            <p:cNvSpPr/>
            <p:nvPr/>
          </p:nvSpPr>
          <p:spPr>
            <a:xfrm>
              <a:off x="1701800" y="43688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55"/>
            <p:cNvSpPr/>
            <p:nvPr/>
          </p:nvSpPr>
          <p:spPr>
            <a:xfrm>
              <a:off x="1770824" y="4415561"/>
              <a:ext cx="228600" cy="228600"/>
            </a:xfrm>
            <a:custGeom>
              <a:rect b="b" l="l" r="r" t="t"/>
              <a:pathLst>
                <a:path extrusionOk="0" h="228600" w="22860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55"/>
            <p:cNvSpPr/>
            <p:nvPr/>
          </p:nvSpPr>
          <p:spPr>
            <a:xfrm>
              <a:off x="1770824" y="44155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55"/>
            <p:cNvSpPr/>
            <p:nvPr/>
          </p:nvSpPr>
          <p:spPr>
            <a:xfrm>
              <a:off x="1701800" y="48641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55"/>
            <p:cNvSpPr/>
            <p:nvPr/>
          </p:nvSpPr>
          <p:spPr>
            <a:xfrm>
              <a:off x="1770824" y="4912880"/>
              <a:ext cx="228600" cy="228600"/>
            </a:xfrm>
            <a:custGeom>
              <a:rect b="b" l="l" r="r" t="t"/>
              <a:pathLst>
                <a:path extrusionOk="0" h="228600" w="22860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55"/>
            <p:cNvSpPr/>
            <p:nvPr/>
          </p:nvSpPr>
          <p:spPr>
            <a:xfrm>
              <a:off x="1770824" y="491288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55"/>
            <p:cNvSpPr/>
            <p:nvPr/>
          </p:nvSpPr>
          <p:spPr>
            <a:xfrm>
              <a:off x="1244600" y="47498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55"/>
            <p:cNvSpPr/>
            <p:nvPr/>
          </p:nvSpPr>
          <p:spPr>
            <a:xfrm>
              <a:off x="1313624" y="4798580"/>
              <a:ext cx="228600" cy="228600"/>
            </a:xfrm>
            <a:custGeom>
              <a:rect b="b" l="l" r="r" t="t"/>
              <a:pathLst>
                <a:path extrusionOk="0" h="228600" w="22860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55"/>
            <p:cNvSpPr/>
            <p:nvPr/>
          </p:nvSpPr>
          <p:spPr>
            <a:xfrm>
              <a:off x="1313624" y="479858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55"/>
            <p:cNvSpPr/>
            <p:nvPr/>
          </p:nvSpPr>
          <p:spPr>
            <a:xfrm>
              <a:off x="1625600" y="3657599"/>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5"/>
            <p:cNvSpPr/>
            <p:nvPr/>
          </p:nvSpPr>
          <p:spPr>
            <a:xfrm>
              <a:off x="1688274" y="3700030"/>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55"/>
            <p:cNvSpPr/>
            <p:nvPr/>
          </p:nvSpPr>
          <p:spPr>
            <a:xfrm>
              <a:off x="1930400" y="39116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55"/>
            <p:cNvSpPr/>
            <p:nvPr/>
          </p:nvSpPr>
          <p:spPr>
            <a:xfrm>
              <a:off x="1993074" y="3949979"/>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55"/>
            <p:cNvSpPr/>
            <p:nvPr/>
          </p:nvSpPr>
          <p:spPr>
            <a:xfrm>
              <a:off x="2273300" y="3695699"/>
              <a:ext cx="368400" cy="36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55"/>
            <p:cNvSpPr/>
            <p:nvPr/>
          </p:nvSpPr>
          <p:spPr>
            <a:xfrm>
              <a:off x="2335974" y="3730040"/>
              <a:ext cx="241200" cy="2412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55"/>
            <p:cNvSpPr/>
            <p:nvPr/>
          </p:nvSpPr>
          <p:spPr>
            <a:xfrm>
              <a:off x="2006600" y="3416299"/>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55"/>
            <p:cNvSpPr/>
            <p:nvPr/>
          </p:nvSpPr>
          <p:spPr>
            <a:xfrm>
              <a:off x="2077453" y="3463061"/>
              <a:ext cx="228600" cy="228600"/>
            </a:xfrm>
            <a:custGeom>
              <a:rect b="b" l="l" r="r" t="t"/>
              <a:pathLst>
                <a:path extrusionOk="0" h="228600" w="22860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55"/>
            <p:cNvSpPr/>
            <p:nvPr/>
          </p:nvSpPr>
          <p:spPr>
            <a:xfrm>
              <a:off x="2077453" y="34630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55"/>
            <p:cNvSpPr/>
            <p:nvPr/>
          </p:nvSpPr>
          <p:spPr>
            <a:xfrm>
              <a:off x="2971799" y="43688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5"/>
            <p:cNvSpPr/>
            <p:nvPr/>
          </p:nvSpPr>
          <p:spPr>
            <a:xfrm>
              <a:off x="3034474" y="4409211"/>
              <a:ext cx="241200" cy="24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55"/>
            <p:cNvSpPr/>
            <p:nvPr/>
          </p:nvSpPr>
          <p:spPr>
            <a:xfrm>
              <a:off x="2717799" y="4711700"/>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55"/>
            <p:cNvSpPr/>
            <p:nvPr/>
          </p:nvSpPr>
          <p:spPr>
            <a:xfrm>
              <a:off x="2782303" y="4752111"/>
              <a:ext cx="241200" cy="24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55"/>
            <p:cNvSpPr/>
            <p:nvPr/>
          </p:nvSpPr>
          <p:spPr>
            <a:xfrm>
              <a:off x="3086099" y="47117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55"/>
            <p:cNvSpPr/>
            <p:nvPr/>
          </p:nvSpPr>
          <p:spPr>
            <a:xfrm>
              <a:off x="3148774" y="4752111"/>
              <a:ext cx="241200" cy="24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55"/>
            <p:cNvSpPr/>
            <p:nvPr/>
          </p:nvSpPr>
          <p:spPr>
            <a:xfrm>
              <a:off x="3454399" y="45466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55"/>
            <p:cNvSpPr/>
            <p:nvPr/>
          </p:nvSpPr>
          <p:spPr>
            <a:xfrm>
              <a:off x="3517074" y="4584979"/>
              <a:ext cx="241200" cy="2412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55"/>
            <p:cNvSpPr/>
            <p:nvPr/>
          </p:nvSpPr>
          <p:spPr>
            <a:xfrm>
              <a:off x="1498600" y="4622800"/>
              <a:ext cx="368400" cy="368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55"/>
            <p:cNvSpPr/>
            <p:nvPr/>
          </p:nvSpPr>
          <p:spPr>
            <a:xfrm>
              <a:off x="1573136" y="4667529"/>
              <a:ext cx="228600" cy="228600"/>
            </a:xfrm>
            <a:custGeom>
              <a:rect b="b" l="l" r="r" t="t"/>
              <a:pathLst>
                <a:path extrusionOk="0" h="228600" w="22860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55"/>
            <p:cNvSpPr/>
            <p:nvPr/>
          </p:nvSpPr>
          <p:spPr>
            <a:xfrm>
              <a:off x="1573136" y="4667529"/>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55"/>
            <p:cNvSpPr/>
            <p:nvPr/>
          </p:nvSpPr>
          <p:spPr>
            <a:xfrm>
              <a:off x="1765300" y="3301999"/>
              <a:ext cx="368400" cy="368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55"/>
            <p:cNvSpPr/>
            <p:nvPr/>
          </p:nvSpPr>
          <p:spPr>
            <a:xfrm>
              <a:off x="1828977" y="3348761"/>
              <a:ext cx="228600" cy="228600"/>
            </a:xfrm>
            <a:custGeom>
              <a:rect b="b" l="l" r="r" t="t"/>
              <a:pathLst>
                <a:path extrusionOk="0" h="228600" w="22860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55"/>
            <p:cNvSpPr/>
            <p:nvPr/>
          </p:nvSpPr>
          <p:spPr>
            <a:xfrm>
              <a:off x="1828977" y="33487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55"/>
            <p:cNvSpPr/>
            <p:nvPr/>
          </p:nvSpPr>
          <p:spPr>
            <a:xfrm>
              <a:off x="5028768" y="3044735"/>
              <a:ext cx="3598545" cy="2726054"/>
            </a:xfrm>
            <a:custGeom>
              <a:rect b="b" l="l" r="r" t="t"/>
              <a:pathLst>
                <a:path extrusionOk="0" h="2726054" w="3598545">
                  <a:moveTo>
                    <a:pt x="3598380" y="2573236"/>
                  </a:moveTo>
                  <a:lnTo>
                    <a:pt x="3451326" y="2487447"/>
                  </a:lnTo>
                  <a:lnTo>
                    <a:pt x="3446145" y="2486888"/>
                  </a:lnTo>
                  <a:lnTo>
                    <a:pt x="3436709" y="2489365"/>
                  </a:lnTo>
                  <a:lnTo>
                    <a:pt x="3432467" y="2492400"/>
                  </a:lnTo>
                  <a:lnTo>
                    <a:pt x="3429812" y="2496947"/>
                  </a:lnTo>
                  <a:lnTo>
                    <a:pt x="3427361" y="2504109"/>
                  </a:lnTo>
                  <a:lnTo>
                    <a:pt x="3427844" y="2511399"/>
                  </a:lnTo>
                  <a:lnTo>
                    <a:pt x="3431019" y="2517978"/>
                  </a:lnTo>
                  <a:lnTo>
                    <a:pt x="3436670" y="2523007"/>
                  </a:lnTo>
                  <a:lnTo>
                    <a:pt x="3490112" y="2554186"/>
                  </a:lnTo>
                  <a:lnTo>
                    <a:pt x="183438" y="2554186"/>
                  </a:lnTo>
                  <a:lnTo>
                    <a:pt x="183438" y="108267"/>
                  </a:lnTo>
                  <a:lnTo>
                    <a:pt x="214604" y="161709"/>
                  </a:lnTo>
                  <a:lnTo>
                    <a:pt x="219621" y="167360"/>
                  </a:lnTo>
                  <a:lnTo>
                    <a:pt x="226199" y="170535"/>
                  </a:lnTo>
                  <a:lnTo>
                    <a:pt x="233489" y="171018"/>
                  </a:lnTo>
                  <a:lnTo>
                    <a:pt x="240665" y="168567"/>
                  </a:lnTo>
                  <a:lnTo>
                    <a:pt x="246303" y="163537"/>
                  </a:lnTo>
                  <a:lnTo>
                    <a:pt x="249478" y="156959"/>
                  </a:lnTo>
                  <a:lnTo>
                    <a:pt x="249948" y="149669"/>
                  </a:lnTo>
                  <a:lnTo>
                    <a:pt x="247510" y="142506"/>
                  </a:lnTo>
                  <a:lnTo>
                    <a:pt x="164388" y="0"/>
                  </a:lnTo>
                  <a:lnTo>
                    <a:pt x="81254" y="142506"/>
                  </a:lnTo>
                  <a:lnTo>
                    <a:pt x="78803" y="149669"/>
                  </a:lnTo>
                  <a:lnTo>
                    <a:pt x="79286" y="156959"/>
                  </a:lnTo>
                  <a:lnTo>
                    <a:pt x="82448" y="163537"/>
                  </a:lnTo>
                  <a:lnTo>
                    <a:pt x="88112" y="168567"/>
                  </a:lnTo>
                  <a:lnTo>
                    <a:pt x="95262" y="171018"/>
                  </a:lnTo>
                  <a:lnTo>
                    <a:pt x="102552" y="170535"/>
                  </a:lnTo>
                  <a:lnTo>
                    <a:pt x="109131" y="167360"/>
                  </a:lnTo>
                  <a:lnTo>
                    <a:pt x="114160" y="161709"/>
                  </a:lnTo>
                  <a:lnTo>
                    <a:pt x="145338" y="108267"/>
                  </a:lnTo>
                  <a:lnTo>
                    <a:pt x="145338" y="2554186"/>
                  </a:lnTo>
                  <a:lnTo>
                    <a:pt x="0" y="2554173"/>
                  </a:lnTo>
                  <a:lnTo>
                    <a:pt x="0" y="2592273"/>
                  </a:lnTo>
                  <a:lnTo>
                    <a:pt x="145338" y="2592273"/>
                  </a:lnTo>
                  <a:lnTo>
                    <a:pt x="145338" y="2725623"/>
                  </a:lnTo>
                  <a:lnTo>
                    <a:pt x="183438" y="2725623"/>
                  </a:lnTo>
                  <a:lnTo>
                    <a:pt x="183438" y="2592273"/>
                  </a:lnTo>
                  <a:lnTo>
                    <a:pt x="3490112" y="2592273"/>
                  </a:lnTo>
                  <a:lnTo>
                    <a:pt x="3436670" y="2623451"/>
                  </a:lnTo>
                  <a:lnTo>
                    <a:pt x="3431019" y="2628481"/>
                  </a:lnTo>
                  <a:lnTo>
                    <a:pt x="3427844" y="2635059"/>
                  </a:lnTo>
                  <a:lnTo>
                    <a:pt x="3427361" y="2642349"/>
                  </a:lnTo>
                  <a:lnTo>
                    <a:pt x="3429812" y="2649499"/>
                  </a:lnTo>
                  <a:lnTo>
                    <a:pt x="3434842" y="2655151"/>
                  </a:lnTo>
                  <a:lnTo>
                    <a:pt x="3441420" y="2658326"/>
                  </a:lnTo>
                  <a:lnTo>
                    <a:pt x="3448710" y="2658808"/>
                  </a:lnTo>
                  <a:lnTo>
                    <a:pt x="3455873" y="2656357"/>
                  </a:lnTo>
                  <a:lnTo>
                    <a:pt x="3598380" y="2573236"/>
                  </a:lnTo>
                  <a:close/>
                </a:path>
              </a:pathLst>
            </a:custGeom>
            <a:solidFill>
              <a:srgbClr val="7F7F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55"/>
            <p:cNvSpPr/>
            <p:nvPr/>
          </p:nvSpPr>
          <p:spPr>
            <a:xfrm>
              <a:off x="5651500" y="4254500"/>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55"/>
            <p:cNvSpPr/>
            <p:nvPr/>
          </p:nvSpPr>
          <p:spPr>
            <a:xfrm>
              <a:off x="5722353" y="4301261"/>
              <a:ext cx="228600" cy="228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55"/>
            <p:cNvSpPr/>
            <p:nvPr/>
          </p:nvSpPr>
          <p:spPr>
            <a:xfrm>
              <a:off x="5716003" y="4294911"/>
              <a:ext cx="241200" cy="2412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55"/>
            <p:cNvSpPr/>
            <p:nvPr/>
          </p:nvSpPr>
          <p:spPr>
            <a:xfrm>
              <a:off x="6057900" y="43688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55"/>
            <p:cNvSpPr/>
            <p:nvPr/>
          </p:nvSpPr>
          <p:spPr>
            <a:xfrm>
              <a:off x="6126924" y="4415561"/>
              <a:ext cx="228600" cy="228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55"/>
            <p:cNvSpPr/>
            <p:nvPr/>
          </p:nvSpPr>
          <p:spPr>
            <a:xfrm>
              <a:off x="6126924" y="44155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5"/>
            <p:cNvSpPr/>
            <p:nvPr/>
          </p:nvSpPr>
          <p:spPr>
            <a:xfrm>
              <a:off x="6057900" y="48641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55"/>
            <p:cNvSpPr/>
            <p:nvPr/>
          </p:nvSpPr>
          <p:spPr>
            <a:xfrm>
              <a:off x="6126924" y="4912880"/>
              <a:ext cx="228600" cy="228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55"/>
            <p:cNvSpPr/>
            <p:nvPr/>
          </p:nvSpPr>
          <p:spPr>
            <a:xfrm>
              <a:off x="6126924" y="491288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55"/>
            <p:cNvSpPr/>
            <p:nvPr/>
          </p:nvSpPr>
          <p:spPr>
            <a:xfrm>
              <a:off x="5600700" y="4749800"/>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55"/>
            <p:cNvSpPr/>
            <p:nvPr/>
          </p:nvSpPr>
          <p:spPr>
            <a:xfrm>
              <a:off x="5669724" y="4798580"/>
              <a:ext cx="228600" cy="228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55"/>
            <p:cNvSpPr/>
            <p:nvPr/>
          </p:nvSpPr>
          <p:spPr>
            <a:xfrm>
              <a:off x="5669724" y="4798580"/>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55"/>
            <p:cNvSpPr/>
            <p:nvPr/>
          </p:nvSpPr>
          <p:spPr>
            <a:xfrm>
              <a:off x="5981700" y="3657599"/>
              <a:ext cx="368400" cy="368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55"/>
            <p:cNvSpPr/>
            <p:nvPr/>
          </p:nvSpPr>
          <p:spPr>
            <a:xfrm>
              <a:off x="6044374" y="3700030"/>
              <a:ext cx="241200" cy="241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5"/>
            <p:cNvSpPr/>
            <p:nvPr/>
          </p:nvSpPr>
          <p:spPr>
            <a:xfrm>
              <a:off x="6286500" y="39116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55"/>
            <p:cNvSpPr/>
            <p:nvPr/>
          </p:nvSpPr>
          <p:spPr>
            <a:xfrm>
              <a:off x="6349174" y="3949979"/>
              <a:ext cx="241200" cy="241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55"/>
            <p:cNvSpPr/>
            <p:nvPr/>
          </p:nvSpPr>
          <p:spPr>
            <a:xfrm>
              <a:off x="6629400" y="3695699"/>
              <a:ext cx="368400" cy="368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55"/>
            <p:cNvSpPr/>
            <p:nvPr/>
          </p:nvSpPr>
          <p:spPr>
            <a:xfrm>
              <a:off x="6692074" y="3730040"/>
              <a:ext cx="241200" cy="241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55"/>
            <p:cNvSpPr/>
            <p:nvPr/>
          </p:nvSpPr>
          <p:spPr>
            <a:xfrm>
              <a:off x="6362700" y="3416299"/>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55"/>
            <p:cNvSpPr/>
            <p:nvPr/>
          </p:nvSpPr>
          <p:spPr>
            <a:xfrm>
              <a:off x="6433553" y="3463061"/>
              <a:ext cx="229234" cy="228600"/>
            </a:xfrm>
            <a:custGeom>
              <a:rect b="b" l="l" r="r" t="t"/>
              <a:pathLst>
                <a:path extrusionOk="0" h="228600" w="229234">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55"/>
            <p:cNvSpPr/>
            <p:nvPr/>
          </p:nvSpPr>
          <p:spPr>
            <a:xfrm>
              <a:off x="6433553" y="34630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55"/>
            <p:cNvSpPr/>
            <p:nvPr/>
          </p:nvSpPr>
          <p:spPr>
            <a:xfrm>
              <a:off x="7327900" y="43688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55"/>
            <p:cNvSpPr/>
            <p:nvPr/>
          </p:nvSpPr>
          <p:spPr>
            <a:xfrm>
              <a:off x="7390574" y="4409211"/>
              <a:ext cx="241200" cy="2412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55"/>
            <p:cNvSpPr/>
            <p:nvPr/>
          </p:nvSpPr>
          <p:spPr>
            <a:xfrm>
              <a:off x="7073900" y="4711700"/>
              <a:ext cx="368400" cy="36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55"/>
            <p:cNvSpPr/>
            <p:nvPr/>
          </p:nvSpPr>
          <p:spPr>
            <a:xfrm>
              <a:off x="7138403" y="4752111"/>
              <a:ext cx="241200" cy="2412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55"/>
            <p:cNvSpPr/>
            <p:nvPr/>
          </p:nvSpPr>
          <p:spPr>
            <a:xfrm>
              <a:off x="7442200" y="4711700"/>
              <a:ext cx="368400" cy="368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55"/>
            <p:cNvSpPr/>
            <p:nvPr/>
          </p:nvSpPr>
          <p:spPr>
            <a:xfrm>
              <a:off x="7504874" y="4752111"/>
              <a:ext cx="241200" cy="2412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55"/>
            <p:cNvSpPr/>
            <p:nvPr/>
          </p:nvSpPr>
          <p:spPr>
            <a:xfrm>
              <a:off x="7810500" y="4546600"/>
              <a:ext cx="368400" cy="368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55"/>
            <p:cNvSpPr/>
            <p:nvPr/>
          </p:nvSpPr>
          <p:spPr>
            <a:xfrm>
              <a:off x="7873174" y="4584979"/>
              <a:ext cx="241200" cy="2412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55"/>
            <p:cNvSpPr/>
            <p:nvPr/>
          </p:nvSpPr>
          <p:spPr>
            <a:xfrm>
              <a:off x="5854700" y="4622800"/>
              <a:ext cx="368400" cy="368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55"/>
            <p:cNvSpPr/>
            <p:nvPr/>
          </p:nvSpPr>
          <p:spPr>
            <a:xfrm>
              <a:off x="5929236" y="4667529"/>
              <a:ext cx="228600" cy="228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55"/>
            <p:cNvSpPr/>
            <p:nvPr/>
          </p:nvSpPr>
          <p:spPr>
            <a:xfrm>
              <a:off x="5929236" y="4667529"/>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55"/>
            <p:cNvSpPr/>
            <p:nvPr/>
          </p:nvSpPr>
          <p:spPr>
            <a:xfrm>
              <a:off x="6121400" y="3301999"/>
              <a:ext cx="368400" cy="3684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55"/>
            <p:cNvSpPr/>
            <p:nvPr/>
          </p:nvSpPr>
          <p:spPr>
            <a:xfrm>
              <a:off x="6185077" y="3348761"/>
              <a:ext cx="228600" cy="228600"/>
            </a:xfrm>
            <a:custGeom>
              <a:rect b="b" l="l" r="r" t="t"/>
              <a:pathLst>
                <a:path extrusionOk="0" h="228600" w="22860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55"/>
            <p:cNvSpPr/>
            <p:nvPr/>
          </p:nvSpPr>
          <p:spPr>
            <a:xfrm>
              <a:off x="6185077" y="3348761"/>
              <a:ext cx="228600" cy="228600"/>
            </a:xfrm>
            <a:custGeom>
              <a:rect b="b" l="l" r="r" t="t"/>
              <a:pathLst>
                <a:path extrusionOk="0" h="228600" w="22860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55"/>
            <p:cNvSpPr/>
            <p:nvPr/>
          </p:nvSpPr>
          <p:spPr>
            <a:xfrm>
              <a:off x="3886199" y="3873500"/>
              <a:ext cx="1219200" cy="6984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55"/>
            <p:cNvSpPr/>
            <p:nvPr/>
          </p:nvSpPr>
          <p:spPr>
            <a:xfrm>
              <a:off x="3949699" y="3934980"/>
              <a:ext cx="1079100" cy="5346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55"/>
            <p:cNvSpPr/>
            <p:nvPr/>
          </p:nvSpPr>
          <p:spPr>
            <a:xfrm>
              <a:off x="3949700" y="3934980"/>
              <a:ext cx="1079500" cy="534670"/>
            </a:xfrm>
            <a:custGeom>
              <a:rect b="b" l="l" r="r" t="t"/>
              <a:pathLst>
                <a:path extrusionOk="0" h="534670" w="107950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55"/>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31</a:t>
            </a:r>
            <a:endParaRPr sz="12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r>
              <a:rPr lang="en-GB"/>
              <a:t>Dependability”</a:t>
            </a:r>
            <a:endParaRPr/>
          </a:p>
        </p:txBody>
      </p:sp>
      <p:sp>
        <p:nvSpPr>
          <p:cNvPr id="99" name="Google Shape;99;p20"/>
          <p:cNvSpPr txBox="1"/>
          <p:nvPr>
            <p:ph idx="1" type="body"/>
          </p:nvPr>
        </p:nvSpPr>
        <p:spPr>
          <a:xfrm>
            <a:off x="581600" y="1490350"/>
            <a:ext cx="8250600" cy="3078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GB" sz="1600"/>
              <a:t>Reliability</a:t>
            </a:r>
            <a:r>
              <a:rPr lang="en-GB" sz="1600"/>
              <a:t> how often is the system allowed to fail </a:t>
            </a:r>
            <a:endParaRPr sz="1600"/>
          </a:p>
          <a:p>
            <a:pPr indent="-330200" lvl="0" marL="457200" rtl="0" algn="l">
              <a:spcBef>
                <a:spcPts val="0"/>
              </a:spcBef>
              <a:spcAft>
                <a:spcPts val="0"/>
              </a:spcAft>
              <a:buSzPts val="1600"/>
              <a:buChar char="●"/>
            </a:pPr>
            <a:r>
              <a:rPr b="1" lang="en-GB" sz="1600"/>
              <a:t>Availability </a:t>
            </a:r>
            <a:r>
              <a:rPr lang="en-GB" sz="1600"/>
              <a:t>to which extend is the system usable, when it is needed </a:t>
            </a:r>
            <a:endParaRPr sz="1600"/>
          </a:p>
          <a:p>
            <a:pPr indent="-330200" lvl="0" marL="457200" rtl="0" algn="l">
              <a:spcBef>
                <a:spcPts val="0"/>
              </a:spcBef>
              <a:spcAft>
                <a:spcPts val="0"/>
              </a:spcAft>
              <a:buSzPts val="1600"/>
              <a:buChar char="●"/>
            </a:pPr>
            <a:r>
              <a:rPr b="1" lang="en-GB" sz="1600"/>
              <a:t>Maintainability</a:t>
            </a:r>
            <a:r>
              <a:rPr lang="en-GB" sz="1600"/>
              <a:t> how intense is the maintenance of the system </a:t>
            </a:r>
            <a:endParaRPr sz="1600"/>
          </a:p>
          <a:p>
            <a:pPr indent="-330200" lvl="0" marL="457200" rtl="0" algn="l">
              <a:spcBef>
                <a:spcPts val="0"/>
              </a:spcBef>
              <a:spcAft>
                <a:spcPts val="0"/>
              </a:spcAft>
              <a:buSzPts val="1600"/>
              <a:buChar char="●"/>
            </a:pPr>
            <a:r>
              <a:rPr b="1" lang="en-GB" sz="1600"/>
              <a:t>Safety</a:t>
            </a:r>
            <a:r>
              <a:rPr lang="en-GB" sz="1600"/>
              <a:t> how must the environment be secured against the system </a:t>
            </a:r>
            <a:endParaRPr sz="1600"/>
          </a:p>
          <a:p>
            <a:pPr indent="-330200" lvl="0" marL="457200" rtl="0" algn="l">
              <a:spcBef>
                <a:spcPts val="0"/>
              </a:spcBef>
              <a:spcAft>
                <a:spcPts val="0"/>
              </a:spcAft>
              <a:buSzPts val="1600"/>
              <a:buChar char="●"/>
            </a:pPr>
            <a:r>
              <a:rPr b="1" lang="en-GB" sz="1600"/>
              <a:t>Security</a:t>
            </a:r>
            <a:r>
              <a:rPr lang="en-GB" sz="1600"/>
              <a:t> how must the system be protected against the environment</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3" name="Shape 763"/>
        <p:cNvGrpSpPr/>
        <p:nvPr/>
      </p:nvGrpSpPr>
      <p:grpSpPr>
        <a:xfrm>
          <a:off x="0" y="0"/>
          <a:ext cx="0" cy="0"/>
          <a:chOff x="0" y="0"/>
          <a:chExt cx="0" cy="0"/>
        </a:xfrm>
      </p:grpSpPr>
      <p:sp>
        <p:nvSpPr>
          <p:cNvPr id="764" name="Google Shape;764;p56"/>
          <p:cNvSpPr/>
          <p:nvPr/>
        </p:nvSpPr>
        <p:spPr>
          <a:xfrm>
            <a:off x="735106" y="924744"/>
            <a:ext cx="1490400" cy="148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56"/>
          <p:cNvSpPr/>
          <p:nvPr/>
        </p:nvSpPr>
        <p:spPr>
          <a:xfrm>
            <a:off x="2329052" y="924744"/>
            <a:ext cx="1490400" cy="1489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56"/>
          <p:cNvSpPr txBox="1"/>
          <p:nvPr/>
        </p:nvSpPr>
        <p:spPr>
          <a:xfrm>
            <a:off x="904303" y="2461450"/>
            <a:ext cx="26505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Organize computing clusters</a:t>
            </a:r>
            <a:endParaRPr sz="1800">
              <a:solidFill>
                <a:schemeClr val="dk1"/>
              </a:solidFill>
              <a:latin typeface="Arial"/>
              <a:ea typeface="Arial"/>
              <a:cs typeface="Arial"/>
              <a:sym typeface="Arial"/>
            </a:endParaRPr>
          </a:p>
        </p:txBody>
      </p:sp>
      <p:sp>
        <p:nvSpPr>
          <p:cNvPr id="767" name="Google Shape;767;p56"/>
          <p:cNvSpPr txBox="1"/>
          <p:nvPr/>
        </p:nvSpPr>
        <p:spPr>
          <a:xfrm>
            <a:off x="5708675" y="2453640"/>
            <a:ext cx="21666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Social network analysis</a:t>
            </a:r>
            <a:endParaRPr sz="1800">
              <a:solidFill>
                <a:schemeClr val="dk1"/>
              </a:solidFill>
              <a:latin typeface="Arial"/>
              <a:ea typeface="Arial"/>
              <a:cs typeface="Arial"/>
              <a:sym typeface="Arial"/>
            </a:endParaRPr>
          </a:p>
        </p:txBody>
      </p:sp>
      <p:sp>
        <p:nvSpPr>
          <p:cNvPr id="768" name="Google Shape;768;p56"/>
          <p:cNvSpPr/>
          <p:nvPr/>
        </p:nvSpPr>
        <p:spPr>
          <a:xfrm>
            <a:off x="5094287" y="2991667"/>
            <a:ext cx="3294600" cy="1639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56"/>
          <p:cNvSpPr txBox="1"/>
          <p:nvPr/>
        </p:nvSpPr>
        <p:spPr>
          <a:xfrm>
            <a:off x="5111673" y="4539338"/>
            <a:ext cx="2933100" cy="875400"/>
          </a:xfrm>
          <a:prstGeom prst="rect">
            <a:avLst/>
          </a:prstGeom>
          <a:solidFill>
            <a:srgbClr val="FFFFFF">
              <a:alpha val="50199"/>
            </a:srgbClr>
          </a:solid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GB" sz="700">
                <a:solidFill>
                  <a:schemeClr val="dk1"/>
                </a:solidFill>
                <a:latin typeface="Arial"/>
                <a:ea typeface="Arial"/>
                <a:cs typeface="Arial"/>
                <a:sym typeface="Arial"/>
              </a:rPr>
              <a:t>Image credit: NASA/JPL-Caltech/E. Churchwell (Univ. of Wisconsin, Madison)</a:t>
            </a:r>
            <a:endParaRPr sz="7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600">
              <a:solidFill>
                <a:schemeClr val="dk1"/>
              </a:solidFill>
              <a:latin typeface="Arial"/>
              <a:ea typeface="Arial"/>
              <a:cs typeface="Arial"/>
              <a:sym typeface="Arial"/>
            </a:endParaRPr>
          </a:p>
          <a:p>
            <a:pPr indent="0" lvl="0" marL="455930" marR="0" rtl="0" algn="l">
              <a:lnSpc>
                <a:spcPct val="100000"/>
              </a:lnSpc>
              <a:spcBef>
                <a:spcPts val="0"/>
              </a:spcBef>
              <a:spcAft>
                <a:spcPts val="0"/>
              </a:spcAft>
              <a:buNone/>
            </a:pPr>
            <a:r>
              <a:rPr lang="en-GB" sz="1800">
                <a:solidFill>
                  <a:schemeClr val="dk1"/>
                </a:solidFill>
                <a:latin typeface="Arial"/>
                <a:ea typeface="Arial"/>
                <a:cs typeface="Arial"/>
                <a:sym typeface="Arial"/>
              </a:rPr>
              <a:t>Astronomical data analysis</a:t>
            </a:r>
            <a:endParaRPr sz="1800">
              <a:solidFill>
                <a:schemeClr val="dk1"/>
              </a:solidFill>
              <a:latin typeface="Arial"/>
              <a:ea typeface="Arial"/>
              <a:cs typeface="Arial"/>
              <a:sym typeface="Arial"/>
            </a:endParaRPr>
          </a:p>
        </p:txBody>
      </p:sp>
      <p:grpSp>
        <p:nvGrpSpPr>
          <p:cNvPr id="770" name="Google Shape;770;p56"/>
          <p:cNvGrpSpPr/>
          <p:nvPr/>
        </p:nvGrpSpPr>
        <p:grpSpPr>
          <a:xfrm>
            <a:off x="482600" y="2600325"/>
            <a:ext cx="3264000" cy="2543175"/>
            <a:chOff x="482600" y="3467100"/>
            <a:chExt cx="3264000" cy="3390900"/>
          </a:xfrm>
        </p:grpSpPr>
        <p:sp>
          <p:nvSpPr>
            <p:cNvPr id="771" name="Google Shape;771;p56"/>
            <p:cNvSpPr/>
            <p:nvPr/>
          </p:nvSpPr>
          <p:spPr>
            <a:xfrm>
              <a:off x="482600" y="3467100"/>
              <a:ext cx="3264000" cy="33909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56"/>
            <p:cNvSpPr/>
            <p:nvPr/>
          </p:nvSpPr>
          <p:spPr>
            <a:xfrm>
              <a:off x="2640914" y="4156908"/>
              <a:ext cx="368700" cy="67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56"/>
            <p:cNvSpPr/>
            <p:nvPr/>
          </p:nvSpPr>
          <p:spPr>
            <a:xfrm>
              <a:off x="2348509" y="3965125"/>
              <a:ext cx="368700" cy="678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56"/>
            <p:cNvSpPr/>
            <p:nvPr/>
          </p:nvSpPr>
          <p:spPr>
            <a:xfrm>
              <a:off x="2286000" y="4273087"/>
              <a:ext cx="368700" cy="678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56"/>
            <p:cNvSpPr/>
            <p:nvPr/>
          </p:nvSpPr>
          <p:spPr>
            <a:xfrm>
              <a:off x="1201587" y="5035129"/>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56"/>
            <p:cNvSpPr/>
            <p:nvPr/>
          </p:nvSpPr>
          <p:spPr>
            <a:xfrm>
              <a:off x="2905671" y="4876147"/>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56"/>
            <p:cNvSpPr/>
            <p:nvPr/>
          </p:nvSpPr>
          <p:spPr>
            <a:xfrm>
              <a:off x="1684718" y="4876147"/>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56"/>
            <p:cNvSpPr/>
            <p:nvPr/>
          </p:nvSpPr>
          <p:spPr>
            <a:xfrm>
              <a:off x="1960029" y="5073290"/>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56"/>
            <p:cNvSpPr/>
            <p:nvPr/>
          </p:nvSpPr>
          <p:spPr>
            <a:xfrm>
              <a:off x="2456599" y="4968703"/>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56"/>
            <p:cNvSpPr/>
            <p:nvPr/>
          </p:nvSpPr>
          <p:spPr>
            <a:xfrm>
              <a:off x="2078088" y="5317503"/>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56"/>
            <p:cNvSpPr/>
            <p:nvPr/>
          </p:nvSpPr>
          <p:spPr>
            <a:xfrm>
              <a:off x="1493138" y="5256319"/>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56"/>
            <p:cNvSpPr/>
            <p:nvPr/>
          </p:nvSpPr>
          <p:spPr>
            <a:xfrm>
              <a:off x="1705025" y="4015023"/>
              <a:ext cx="368700" cy="678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56"/>
            <p:cNvSpPr/>
            <p:nvPr/>
          </p:nvSpPr>
          <p:spPr>
            <a:xfrm>
              <a:off x="1210633" y="4096430"/>
              <a:ext cx="368700" cy="678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56"/>
            <p:cNvSpPr/>
            <p:nvPr/>
          </p:nvSpPr>
          <p:spPr>
            <a:xfrm>
              <a:off x="1532280" y="4326389"/>
              <a:ext cx="368700" cy="678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56"/>
            <p:cNvSpPr/>
            <p:nvPr/>
          </p:nvSpPr>
          <p:spPr>
            <a:xfrm>
              <a:off x="1163637" y="4289775"/>
              <a:ext cx="368700" cy="6789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56"/>
            <p:cNvSpPr/>
            <p:nvPr/>
          </p:nvSpPr>
          <p:spPr>
            <a:xfrm>
              <a:off x="2532824" y="5215614"/>
              <a:ext cx="368700" cy="67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7" name="Google Shape;787;p56"/>
          <p:cNvSpPr txBox="1"/>
          <p:nvPr/>
        </p:nvSpPr>
        <p:spPr>
          <a:xfrm>
            <a:off x="242401" y="4520227"/>
            <a:ext cx="3185700" cy="967800"/>
          </a:xfrm>
          <a:prstGeom prst="rect">
            <a:avLst/>
          </a:prstGeom>
          <a:noFill/>
          <a:ln>
            <a:noFill/>
          </a:ln>
        </p:spPr>
        <p:txBody>
          <a:bodyPr anchorCtr="0" anchor="t" bIns="0" lIns="0" spcFirstLastPara="1" rIns="0" wrap="square" tIns="116200">
            <a:spAutoFit/>
          </a:bodyPr>
          <a:lstStyle/>
          <a:p>
            <a:pPr indent="0" lvl="0" marL="1174115" marR="0" rtl="0" algn="l">
              <a:lnSpc>
                <a:spcPct val="100000"/>
              </a:lnSpc>
              <a:spcBef>
                <a:spcPts val="0"/>
              </a:spcBef>
              <a:spcAft>
                <a:spcPts val="0"/>
              </a:spcAft>
              <a:buNone/>
            </a:pPr>
            <a:r>
              <a:rPr lang="en-GB" sz="1800">
                <a:solidFill>
                  <a:schemeClr val="dk1"/>
                </a:solidFill>
                <a:latin typeface="Arial"/>
                <a:ea typeface="Arial"/>
                <a:cs typeface="Arial"/>
                <a:sym typeface="Arial"/>
              </a:rPr>
              <a:t>Market segmentation</a:t>
            </a:r>
            <a:endParaRPr sz="1800">
              <a:solidFill>
                <a:schemeClr val="dk1"/>
              </a:solidFill>
              <a:latin typeface="Arial"/>
              <a:ea typeface="Arial"/>
              <a:cs typeface="Arial"/>
              <a:sym typeface="Arial"/>
            </a:endParaRPr>
          </a:p>
          <a:p>
            <a:pPr indent="0" lvl="0" marL="12700" marR="0" rtl="0" algn="l">
              <a:lnSpc>
                <a:spcPct val="100000"/>
              </a:lnSpc>
              <a:spcBef>
                <a:spcPts val="630"/>
              </a:spcBef>
              <a:spcAft>
                <a:spcPts val="0"/>
              </a:spcAft>
              <a:buNone/>
            </a:pPr>
            <a:r>
              <a:rPr lang="en-GB" sz="1400">
                <a:solidFill>
                  <a:schemeClr val="dk1"/>
                </a:solidFill>
                <a:latin typeface="Arial"/>
                <a:ea typeface="Arial"/>
                <a:cs typeface="Arial"/>
                <a:sym typeface="Arial"/>
              </a:rPr>
              <a:t>Slide credit: Andrew Ng</a:t>
            </a:r>
            <a:endParaRPr sz="1400">
              <a:solidFill>
                <a:schemeClr val="dk1"/>
              </a:solidFill>
              <a:latin typeface="Arial"/>
              <a:ea typeface="Arial"/>
              <a:cs typeface="Arial"/>
              <a:sym typeface="Arial"/>
            </a:endParaRPr>
          </a:p>
        </p:txBody>
      </p:sp>
      <p:grpSp>
        <p:nvGrpSpPr>
          <p:cNvPr id="788" name="Google Shape;788;p56"/>
          <p:cNvGrpSpPr/>
          <p:nvPr/>
        </p:nvGrpSpPr>
        <p:grpSpPr>
          <a:xfrm>
            <a:off x="5045964" y="718235"/>
            <a:ext cx="3149598" cy="1805138"/>
            <a:chOff x="5045964" y="957647"/>
            <a:chExt cx="3149598" cy="2406850"/>
          </a:xfrm>
        </p:grpSpPr>
        <p:sp>
          <p:nvSpPr>
            <p:cNvPr id="789" name="Google Shape;789;p56"/>
            <p:cNvSpPr/>
            <p:nvPr/>
          </p:nvSpPr>
          <p:spPr>
            <a:xfrm>
              <a:off x="5297627" y="1109602"/>
              <a:ext cx="292200" cy="622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56"/>
            <p:cNvSpPr/>
            <p:nvPr/>
          </p:nvSpPr>
          <p:spPr>
            <a:xfrm>
              <a:off x="5045964" y="1856134"/>
              <a:ext cx="292200" cy="622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56"/>
            <p:cNvSpPr/>
            <p:nvPr/>
          </p:nvSpPr>
          <p:spPr>
            <a:xfrm>
              <a:off x="5287937" y="1732089"/>
              <a:ext cx="165735" cy="306705"/>
            </a:xfrm>
            <a:custGeom>
              <a:rect b="b" l="l" r="r" t="t"/>
              <a:pathLst>
                <a:path extrusionOk="0" h="306705" w="165735">
                  <a:moveTo>
                    <a:pt x="155828" y="0"/>
                  </a:moveTo>
                  <a:lnTo>
                    <a:pt x="59080" y="65811"/>
                  </a:lnTo>
                  <a:lnTo>
                    <a:pt x="57581" y="73710"/>
                  </a:lnTo>
                  <a:lnTo>
                    <a:pt x="65468" y="85318"/>
                  </a:lnTo>
                  <a:lnTo>
                    <a:pt x="73380" y="86817"/>
                  </a:lnTo>
                  <a:lnTo>
                    <a:pt x="113271" y="59677"/>
                  </a:lnTo>
                  <a:lnTo>
                    <a:pt x="29298" y="235610"/>
                  </a:lnTo>
                  <a:lnTo>
                    <a:pt x="25311" y="187515"/>
                  </a:lnTo>
                  <a:lnTo>
                    <a:pt x="19176" y="182321"/>
                  </a:lnTo>
                  <a:lnTo>
                    <a:pt x="5194" y="183476"/>
                  </a:lnTo>
                  <a:lnTo>
                    <a:pt x="0" y="189611"/>
                  </a:lnTo>
                  <a:lnTo>
                    <a:pt x="9664" y="306222"/>
                  </a:lnTo>
                  <a:lnTo>
                    <a:pt x="106413" y="240398"/>
                  </a:lnTo>
                  <a:lnTo>
                    <a:pt x="107911" y="232498"/>
                  </a:lnTo>
                  <a:lnTo>
                    <a:pt x="100025" y="220903"/>
                  </a:lnTo>
                  <a:lnTo>
                    <a:pt x="92125" y="219405"/>
                  </a:lnTo>
                  <a:lnTo>
                    <a:pt x="52222" y="246545"/>
                  </a:lnTo>
                  <a:lnTo>
                    <a:pt x="136194" y="70612"/>
                  </a:lnTo>
                  <a:lnTo>
                    <a:pt x="140182" y="118706"/>
                  </a:lnTo>
                  <a:lnTo>
                    <a:pt x="146316" y="123901"/>
                  </a:lnTo>
                  <a:lnTo>
                    <a:pt x="160299" y="122745"/>
                  </a:lnTo>
                  <a:lnTo>
                    <a:pt x="165493" y="116611"/>
                  </a:lnTo>
                  <a:lnTo>
                    <a:pt x="15582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56"/>
            <p:cNvSpPr/>
            <p:nvPr/>
          </p:nvSpPr>
          <p:spPr>
            <a:xfrm>
              <a:off x="5568378" y="1901473"/>
              <a:ext cx="292200" cy="622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56"/>
            <p:cNvSpPr/>
            <p:nvPr/>
          </p:nvSpPr>
          <p:spPr>
            <a:xfrm>
              <a:off x="5428170" y="1732089"/>
              <a:ext cx="177800" cy="351155"/>
            </a:xfrm>
            <a:custGeom>
              <a:rect b="b" l="l" r="r" t="t"/>
              <a:pathLst>
                <a:path extrusionOk="0" h="351155" w="177800">
                  <a:moveTo>
                    <a:pt x="15544" y="0"/>
                  </a:moveTo>
                  <a:lnTo>
                    <a:pt x="0" y="115963"/>
                  </a:lnTo>
                  <a:lnTo>
                    <a:pt x="4876" y="122364"/>
                  </a:lnTo>
                  <a:lnTo>
                    <a:pt x="18783" y="124218"/>
                  </a:lnTo>
                  <a:lnTo>
                    <a:pt x="25171" y="119341"/>
                  </a:lnTo>
                  <a:lnTo>
                    <a:pt x="31584" y="71513"/>
                  </a:lnTo>
                  <a:lnTo>
                    <a:pt x="122199" y="288937"/>
                  </a:lnTo>
                  <a:lnTo>
                    <a:pt x="83718" y="259816"/>
                  </a:lnTo>
                  <a:lnTo>
                    <a:pt x="75755" y="260921"/>
                  </a:lnTo>
                  <a:lnTo>
                    <a:pt x="67284" y="272110"/>
                  </a:lnTo>
                  <a:lnTo>
                    <a:pt x="68389" y="280073"/>
                  </a:lnTo>
                  <a:lnTo>
                    <a:pt x="161683" y="350685"/>
                  </a:lnTo>
                  <a:lnTo>
                    <a:pt x="177228" y="234708"/>
                  </a:lnTo>
                  <a:lnTo>
                    <a:pt x="172351" y="228320"/>
                  </a:lnTo>
                  <a:lnTo>
                    <a:pt x="158445" y="226466"/>
                  </a:lnTo>
                  <a:lnTo>
                    <a:pt x="152057" y="231343"/>
                  </a:lnTo>
                  <a:lnTo>
                    <a:pt x="145643" y="279171"/>
                  </a:lnTo>
                  <a:lnTo>
                    <a:pt x="55029" y="61747"/>
                  </a:lnTo>
                  <a:lnTo>
                    <a:pt x="93510" y="90868"/>
                  </a:lnTo>
                  <a:lnTo>
                    <a:pt x="101472" y="89763"/>
                  </a:lnTo>
                  <a:lnTo>
                    <a:pt x="109943" y="78574"/>
                  </a:lnTo>
                  <a:lnTo>
                    <a:pt x="108838" y="70612"/>
                  </a:lnTo>
                  <a:lnTo>
                    <a:pt x="1554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56"/>
            <p:cNvSpPr/>
            <p:nvPr/>
          </p:nvSpPr>
          <p:spPr>
            <a:xfrm>
              <a:off x="6072987" y="2197040"/>
              <a:ext cx="292200" cy="622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56"/>
            <p:cNvSpPr/>
            <p:nvPr/>
          </p:nvSpPr>
          <p:spPr>
            <a:xfrm>
              <a:off x="5860542" y="2349487"/>
              <a:ext cx="212400" cy="1590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56"/>
            <p:cNvSpPr/>
            <p:nvPr/>
          </p:nvSpPr>
          <p:spPr>
            <a:xfrm>
              <a:off x="5649963" y="2741997"/>
              <a:ext cx="292200" cy="622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56"/>
            <p:cNvSpPr/>
            <p:nvPr/>
          </p:nvSpPr>
          <p:spPr>
            <a:xfrm>
              <a:off x="6157303" y="1058485"/>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56"/>
            <p:cNvSpPr/>
            <p:nvPr/>
          </p:nvSpPr>
          <p:spPr>
            <a:xfrm>
              <a:off x="6517944" y="1726987"/>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56"/>
            <p:cNvSpPr/>
            <p:nvPr/>
          </p:nvSpPr>
          <p:spPr>
            <a:xfrm>
              <a:off x="5942127" y="1680971"/>
              <a:ext cx="575945" cy="1372870"/>
            </a:xfrm>
            <a:custGeom>
              <a:rect b="b" l="l" r="r" t="t"/>
              <a:pathLst>
                <a:path extrusionOk="0" h="1372870" w="575945">
                  <a:moveTo>
                    <a:pt x="277012" y="1138567"/>
                  </a:moveTo>
                  <a:lnTo>
                    <a:pt x="161747" y="1158697"/>
                  </a:lnTo>
                  <a:lnTo>
                    <a:pt x="157124" y="1165275"/>
                  </a:lnTo>
                  <a:lnTo>
                    <a:pt x="159537" y="1179093"/>
                  </a:lnTo>
                  <a:lnTo>
                    <a:pt x="166116" y="1183716"/>
                  </a:lnTo>
                  <a:lnTo>
                    <a:pt x="213652" y="1175410"/>
                  </a:lnTo>
                  <a:lnTo>
                    <a:pt x="46964" y="1316075"/>
                  </a:lnTo>
                  <a:lnTo>
                    <a:pt x="63144" y="1270609"/>
                  </a:lnTo>
                  <a:lnTo>
                    <a:pt x="59690" y="1263345"/>
                  </a:lnTo>
                  <a:lnTo>
                    <a:pt x="46482" y="1258646"/>
                  </a:lnTo>
                  <a:lnTo>
                    <a:pt x="39217" y="1262100"/>
                  </a:lnTo>
                  <a:lnTo>
                    <a:pt x="0" y="1372336"/>
                  </a:lnTo>
                  <a:lnTo>
                    <a:pt x="115252" y="1352207"/>
                  </a:lnTo>
                  <a:lnTo>
                    <a:pt x="119875" y="1345628"/>
                  </a:lnTo>
                  <a:lnTo>
                    <a:pt x="117462" y="1331810"/>
                  </a:lnTo>
                  <a:lnTo>
                    <a:pt x="110883" y="1327188"/>
                  </a:lnTo>
                  <a:lnTo>
                    <a:pt x="63347" y="1335481"/>
                  </a:lnTo>
                  <a:lnTo>
                    <a:pt x="230035" y="1194828"/>
                  </a:lnTo>
                  <a:lnTo>
                    <a:pt x="213855" y="1240294"/>
                  </a:lnTo>
                  <a:lnTo>
                    <a:pt x="217309" y="1247559"/>
                  </a:lnTo>
                  <a:lnTo>
                    <a:pt x="230530" y="1252258"/>
                  </a:lnTo>
                  <a:lnTo>
                    <a:pt x="237794" y="1248803"/>
                  </a:lnTo>
                  <a:lnTo>
                    <a:pt x="277012" y="1138567"/>
                  </a:lnTo>
                  <a:close/>
                </a:path>
                <a:path extrusionOk="0" h="1372870" w="575945">
                  <a:moveTo>
                    <a:pt x="575843" y="357327"/>
                  </a:moveTo>
                  <a:lnTo>
                    <a:pt x="574357" y="240334"/>
                  </a:lnTo>
                  <a:lnTo>
                    <a:pt x="568591" y="234721"/>
                  </a:lnTo>
                  <a:lnTo>
                    <a:pt x="554570" y="234911"/>
                  </a:lnTo>
                  <a:lnTo>
                    <a:pt x="548957" y="240665"/>
                  </a:lnTo>
                  <a:lnTo>
                    <a:pt x="549579" y="288912"/>
                  </a:lnTo>
                  <a:lnTo>
                    <a:pt x="409295" y="55346"/>
                  </a:lnTo>
                  <a:lnTo>
                    <a:pt x="451599" y="78562"/>
                  </a:lnTo>
                  <a:lnTo>
                    <a:pt x="459320" y="76314"/>
                  </a:lnTo>
                  <a:lnTo>
                    <a:pt x="466077" y="64008"/>
                  </a:lnTo>
                  <a:lnTo>
                    <a:pt x="463829" y="56286"/>
                  </a:lnTo>
                  <a:lnTo>
                    <a:pt x="361251" y="0"/>
                  </a:lnTo>
                  <a:lnTo>
                    <a:pt x="362737" y="116992"/>
                  </a:lnTo>
                  <a:lnTo>
                    <a:pt x="368503" y="122605"/>
                  </a:lnTo>
                  <a:lnTo>
                    <a:pt x="382524" y="122428"/>
                  </a:lnTo>
                  <a:lnTo>
                    <a:pt x="388137" y="116674"/>
                  </a:lnTo>
                  <a:lnTo>
                    <a:pt x="387527" y="68427"/>
                  </a:lnTo>
                  <a:lnTo>
                    <a:pt x="527799" y="301993"/>
                  </a:lnTo>
                  <a:lnTo>
                    <a:pt x="485495" y="278777"/>
                  </a:lnTo>
                  <a:lnTo>
                    <a:pt x="477774" y="281025"/>
                  </a:lnTo>
                  <a:lnTo>
                    <a:pt x="471030" y="293319"/>
                  </a:lnTo>
                  <a:lnTo>
                    <a:pt x="473278" y="301040"/>
                  </a:lnTo>
                  <a:lnTo>
                    <a:pt x="575843" y="3573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56"/>
            <p:cNvSpPr/>
            <p:nvPr/>
          </p:nvSpPr>
          <p:spPr>
            <a:xfrm>
              <a:off x="6605104" y="2579449"/>
              <a:ext cx="292200" cy="622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56"/>
            <p:cNvSpPr/>
            <p:nvPr/>
          </p:nvSpPr>
          <p:spPr>
            <a:xfrm>
              <a:off x="5942114" y="2508262"/>
              <a:ext cx="663575" cy="578485"/>
            </a:xfrm>
            <a:custGeom>
              <a:rect b="b" l="l" r="r" t="t"/>
              <a:pathLst>
                <a:path extrusionOk="0" h="578485" w="663575">
                  <a:moveTo>
                    <a:pt x="663054" y="382447"/>
                  </a:moveTo>
                  <a:lnTo>
                    <a:pt x="659257" y="265569"/>
                  </a:lnTo>
                  <a:lnTo>
                    <a:pt x="653389" y="260070"/>
                  </a:lnTo>
                  <a:lnTo>
                    <a:pt x="639368" y="260527"/>
                  </a:lnTo>
                  <a:lnTo>
                    <a:pt x="633869" y="266382"/>
                  </a:lnTo>
                  <a:lnTo>
                    <a:pt x="635419" y="314617"/>
                  </a:lnTo>
                  <a:lnTo>
                    <a:pt x="472160" y="54394"/>
                  </a:lnTo>
                  <a:lnTo>
                    <a:pt x="514908" y="76784"/>
                  </a:lnTo>
                  <a:lnTo>
                    <a:pt x="522592" y="74383"/>
                  </a:lnTo>
                  <a:lnTo>
                    <a:pt x="529094" y="61950"/>
                  </a:lnTo>
                  <a:lnTo>
                    <a:pt x="526694" y="54279"/>
                  </a:lnTo>
                  <a:lnTo>
                    <a:pt x="423049" y="0"/>
                  </a:lnTo>
                  <a:lnTo>
                    <a:pt x="426821" y="116941"/>
                  </a:lnTo>
                  <a:lnTo>
                    <a:pt x="432689" y="122440"/>
                  </a:lnTo>
                  <a:lnTo>
                    <a:pt x="446709" y="121983"/>
                  </a:lnTo>
                  <a:lnTo>
                    <a:pt x="452208" y="116116"/>
                  </a:lnTo>
                  <a:lnTo>
                    <a:pt x="450646" y="67894"/>
                  </a:lnTo>
                  <a:lnTo>
                    <a:pt x="613905" y="328117"/>
                  </a:lnTo>
                  <a:lnTo>
                    <a:pt x="571157" y="305727"/>
                  </a:lnTo>
                  <a:lnTo>
                    <a:pt x="563473" y="308127"/>
                  </a:lnTo>
                  <a:lnTo>
                    <a:pt x="556971" y="320560"/>
                  </a:lnTo>
                  <a:lnTo>
                    <a:pt x="559371" y="328231"/>
                  </a:lnTo>
                  <a:lnTo>
                    <a:pt x="662711" y="382358"/>
                  </a:lnTo>
                  <a:lnTo>
                    <a:pt x="550849" y="349250"/>
                  </a:lnTo>
                  <a:lnTo>
                    <a:pt x="543788" y="353098"/>
                  </a:lnTo>
                  <a:lnTo>
                    <a:pt x="539813" y="366547"/>
                  </a:lnTo>
                  <a:lnTo>
                    <a:pt x="543648" y="373608"/>
                  </a:lnTo>
                  <a:lnTo>
                    <a:pt x="589902" y="387299"/>
                  </a:lnTo>
                  <a:lnTo>
                    <a:pt x="67081" y="515493"/>
                  </a:lnTo>
                  <a:lnTo>
                    <a:pt x="101765" y="481952"/>
                  </a:lnTo>
                  <a:lnTo>
                    <a:pt x="101904" y="473913"/>
                  </a:lnTo>
                  <a:lnTo>
                    <a:pt x="92151" y="463829"/>
                  </a:lnTo>
                  <a:lnTo>
                    <a:pt x="84112" y="463689"/>
                  </a:lnTo>
                  <a:lnTo>
                    <a:pt x="0" y="545020"/>
                  </a:lnTo>
                  <a:lnTo>
                    <a:pt x="112191" y="578205"/>
                  </a:lnTo>
                  <a:lnTo>
                    <a:pt x="119253" y="574370"/>
                  </a:lnTo>
                  <a:lnTo>
                    <a:pt x="123240" y="560920"/>
                  </a:lnTo>
                  <a:lnTo>
                    <a:pt x="119392" y="553847"/>
                  </a:lnTo>
                  <a:lnTo>
                    <a:pt x="73126" y="540156"/>
                  </a:lnTo>
                  <a:lnTo>
                    <a:pt x="595960" y="411975"/>
                  </a:lnTo>
                  <a:lnTo>
                    <a:pt x="561276" y="445516"/>
                  </a:lnTo>
                  <a:lnTo>
                    <a:pt x="561136" y="453555"/>
                  </a:lnTo>
                  <a:lnTo>
                    <a:pt x="570890" y="463638"/>
                  </a:lnTo>
                  <a:lnTo>
                    <a:pt x="578916" y="463778"/>
                  </a:lnTo>
                  <a:lnTo>
                    <a:pt x="662990" y="3824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56"/>
            <p:cNvSpPr/>
            <p:nvPr/>
          </p:nvSpPr>
          <p:spPr>
            <a:xfrm>
              <a:off x="7082802" y="2339331"/>
              <a:ext cx="292200" cy="6225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56"/>
            <p:cNvSpPr/>
            <p:nvPr/>
          </p:nvSpPr>
          <p:spPr>
            <a:xfrm>
              <a:off x="6897268" y="2650553"/>
              <a:ext cx="185700" cy="2403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56"/>
            <p:cNvSpPr/>
            <p:nvPr/>
          </p:nvSpPr>
          <p:spPr>
            <a:xfrm>
              <a:off x="6365138" y="2470124"/>
              <a:ext cx="718184" cy="219075"/>
            </a:xfrm>
            <a:custGeom>
              <a:rect b="b" l="l" r="r" t="t"/>
              <a:pathLst>
                <a:path extrusionOk="0" h="219075" w="718184">
                  <a:moveTo>
                    <a:pt x="110591" y="0"/>
                  </a:moveTo>
                  <a:lnTo>
                    <a:pt x="0" y="38176"/>
                  </a:lnTo>
                  <a:lnTo>
                    <a:pt x="87668" y="115658"/>
                  </a:lnTo>
                  <a:lnTo>
                    <a:pt x="95694" y="115163"/>
                  </a:lnTo>
                  <a:lnTo>
                    <a:pt x="104978" y="104660"/>
                  </a:lnTo>
                  <a:lnTo>
                    <a:pt x="104482" y="96634"/>
                  </a:lnTo>
                  <a:lnTo>
                    <a:pt x="68325" y="64668"/>
                  </a:lnTo>
                  <a:lnTo>
                    <a:pt x="644448" y="178904"/>
                  </a:lnTo>
                  <a:lnTo>
                    <a:pt x="598830" y="194652"/>
                  </a:lnTo>
                  <a:lnTo>
                    <a:pt x="595312" y="201879"/>
                  </a:lnTo>
                  <a:lnTo>
                    <a:pt x="599884" y="215137"/>
                  </a:lnTo>
                  <a:lnTo>
                    <a:pt x="607123" y="218655"/>
                  </a:lnTo>
                  <a:lnTo>
                    <a:pt x="717727" y="180492"/>
                  </a:lnTo>
                  <a:lnTo>
                    <a:pt x="630047" y="102997"/>
                  </a:lnTo>
                  <a:lnTo>
                    <a:pt x="622033" y="103492"/>
                  </a:lnTo>
                  <a:lnTo>
                    <a:pt x="612736" y="114007"/>
                  </a:lnTo>
                  <a:lnTo>
                    <a:pt x="613232" y="122034"/>
                  </a:lnTo>
                  <a:lnTo>
                    <a:pt x="649389" y="153987"/>
                  </a:lnTo>
                  <a:lnTo>
                    <a:pt x="73266" y="39750"/>
                  </a:lnTo>
                  <a:lnTo>
                    <a:pt x="118884" y="24015"/>
                  </a:lnTo>
                  <a:lnTo>
                    <a:pt x="122402" y="16789"/>
                  </a:lnTo>
                  <a:lnTo>
                    <a:pt x="117830" y="351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56"/>
            <p:cNvSpPr/>
            <p:nvPr/>
          </p:nvSpPr>
          <p:spPr>
            <a:xfrm>
              <a:off x="6616357" y="957647"/>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56"/>
            <p:cNvSpPr/>
            <p:nvPr/>
          </p:nvSpPr>
          <p:spPr>
            <a:xfrm>
              <a:off x="6449453" y="1266189"/>
              <a:ext cx="167100" cy="1062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56"/>
            <p:cNvSpPr/>
            <p:nvPr/>
          </p:nvSpPr>
          <p:spPr>
            <a:xfrm>
              <a:off x="5297576" y="1979294"/>
              <a:ext cx="292735" cy="118110"/>
            </a:xfrm>
            <a:custGeom>
              <a:rect b="b" l="l" r="r" t="t"/>
              <a:pathLst>
                <a:path extrusionOk="0" h="118110" w="292735">
                  <a:moveTo>
                    <a:pt x="101066" y="0"/>
                  </a:moveTo>
                  <a:lnTo>
                    <a:pt x="0" y="58966"/>
                  </a:lnTo>
                  <a:lnTo>
                    <a:pt x="101066" y="117919"/>
                  </a:lnTo>
                  <a:lnTo>
                    <a:pt x="108838" y="115862"/>
                  </a:lnTo>
                  <a:lnTo>
                    <a:pt x="115912" y="103746"/>
                  </a:lnTo>
                  <a:lnTo>
                    <a:pt x="113855" y="95973"/>
                  </a:lnTo>
                  <a:lnTo>
                    <a:pt x="72174" y="71666"/>
                  </a:lnTo>
                  <a:lnTo>
                    <a:pt x="220141" y="71666"/>
                  </a:lnTo>
                  <a:lnTo>
                    <a:pt x="178460" y="95973"/>
                  </a:lnTo>
                  <a:lnTo>
                    <a:pt x="176402" y="103746"/>
                  </a:lnTo>
                  <a:lnTo>
                    <a:pt x="183476" y="115862"/>
                  </a:lnTo>
                  <a:lnTo>
                    <a:pt x="191249" y="117919"/>
                  </a:lnTo>
                  <a:lnTo>
                    <a:pt x="292315" y="58953"/>
                  </a:lnTo>
                  <a:lnTo>
                    <a:pt x="194284" y="1777"/>
                  </a:lnTo>
                  <a:lnTo>
                    <a:pt x="190817" y="1396"/>
                  </a:lnTo>
                  <a:lnTo>
                    <a:pt x="184543" y="3060"/>
                  </a:lnTo>
                  <a:lnTo>
                    <a:pt x="181711" y="5079"/>
                  </a:lnTo>
                  <a:lnTo>
                    <a:pt x="176402" y="14173"/>
                  </a:lnTo>
                  <a:lnTo>
                    <a:pt x="178460" y="21945"/>
                  </a:lnTo>
                  <a:lnTo>
                    <a:pt x="220141" y="46266"/>
                  </a:lnTo>
                  <a:lnTo>
                    <a:pt x="72174" y="46266"/>
                  </a:lnTo>
                  <a:lnTo>
                    <a:pt x="113855" y="21945"/>
                  </a:lnTo>
                  <a:lnTo>
                    <a:pt x="115912" y="14173"/>
                  </a:lnTo>
                  <a:lnTo>
                    <a:pt x="108838" y="205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56"/>
            <p:cNvSpPr/>
            <p:nvPr/>
          </p:nvSpPr>
          <p:spPr>
            <a:xfrm>
              <a:off x="7325791" y="1024550"/>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56"/>
            <p:cNvSpPr/>
            <p:nvPr/>
          </p:nvSpPr>
          <p:spPr>
            <a:xfrm>
              <a:off x="6956247" y="1360313"/>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56"/>
            <p:cNvSpPr/>
            <p:nvPr/>
          </p:nvSpPr>
          <p:spPr>
            <a:xfrm>
              <a:off x="6908507" y="1226705"/>
              <a:ext cx="417829" cy="151765"/>
            </a:xfrm>
            <a:custGeom>
              <a:rect b="b" l="l" r="r" t="t"/>
              <a:pathLst>
                <a:path extrusionOk="0" h="151765" w="417829">
                  <a:moveTo>
                    <a:pt x="109118" y="0"/>
                  </a:moveTo>
                  <a:lnTo>
                    <a:pt x="0" y="42202"/>
                  </a:lnTo>
                  <a:lnTo>
                    <a:pt x="90449" y="116408"/>
                  </a:lnTo>
                  <a:lnTo>
                    <a:pt x="98463" y="115620"/>
                  </a:lnTo>
                  <a:lnTo>
                    <a:pt x="107353" y="104775"/>
                  </a:lnTo>
                  <a:lnTo>
                    <a:pt x="106565" y="96774"/>
                  </a:lnTo>
                  <a:lnTo>
                    <a:pt x="69253" y="66166"/>
                  </a:lnTo>
                  <a:lnTo>
                    <a:pt x="344055" y="110236"/>
                  </a:lnTo>
                  <a:lnTo>
                    <a:pt x="299059" y="127647"/>
                  </a:lnTo>
                  <a:lnTo>
                    <a:pt x="295808" y="135000"/>
                  </a:lnTo>
                  <a:lnTo>
                    <a:pt x="300863" y="148081"/>
                  </a:lnTo>
                  <a:lnTo>
                    <a:pt x="308216" y="151333"/>
                  </a:lnTo>
                  <a:lnTo>
                    <a:pt x="417347" y="109118"/>
                  </a:lnTo>
                  <a:lnTo>
                    <a:pt x="326885" y="34912"/>
                  </a:lnTo>
                  <a:lnTo>
                    <a:pt x="318884" y="35699"/>
                  </a:lnTo>
                  <a:lnTo>
                    <a:pt x="309981" y="46545"/>
                  </a:lnTo>
                  <a:lnTo>
                    <a:pt x="310781" y="54546"/>
                  </a:lnTo>
                  <a:lnTo>
                    <a:pt x="348081" y="85153"/>
                  </a:lnTo>
                  <a:lnTo>
                    <a:pt x="73278" y="41097"/>
                  </a:lnTo>
                  <a:lnTo>
                    <a:pt x="118287" y="23685"/>
                  </a:lnTo>
                  <a:lnTo>
                    <a:pt x="121539" y="16332"/>
                  </a:lnTo>
                  <a:lnTo>
                    <a:pt x="116471" y="323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56"/>
            <p:cNvSpPr/>
            <p:nvPr/>
          </p:nvSpPr>
          <p:spPr>
            <a:xfrm>
              <a:off x="7903362" y="1104446"/>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56"/>
            <p:cNvSpPr/>
            <p:nvPr/>
          </p:nvSpPr>
          <p:spPr>
            <a:xfrm>
              <a:off x="7680350" y="1721895"/>
              <a:ext cx="292200" cy="622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56"/>
            <p:cNvSpPr/>
            <p:nvPr/>
          </p:nvSpPr>
          <p:spPr>
            <a:xfrm>
              <a:off x="7468006" y="1306283"/>
              <a:ext cx="614045" cy="727075"/>
            </a:xfrm>
            <a:custGeom>
              <a:rect b="b" l="l" r="r" t="t"/>
              <a:pathLst>
                <a:path extrusionOk="0" h="727075" w="614045">
                  <a:moveTo>
                    <a:pt x="216230" y="609981"/>
                  </a:moveTo>
                  <a:lnTo>
                    <a:pt x="210731" y="604113"/>
                  </a:lnTo>
                  <a:lnTo>
                    <a:pt x="196710" y="603656"/>
                  </a:lnTo>
                  <a:lnTo>
                    <a:pt x="190842" y="609155"/>
                  </a:lnTo>
                  <a:lnTo>
                    <a:pt x="189255" y="657377"/>
                  </a:lnTo>
                  <a:lnTo>
                    <a:pt x="49326" y="398233"/>
                  </a:lnTo>
                  <a:lnTo>
                    <a:pt x="90525" y="423354"/>
                  </a:lnTo>
                  <a:lnTo>
                    <a:pt x="98348" y="421462"/>
                  </a:lnTo>
                  <a:lnTo>
                    <a:pt x="105651" y="409486"/>
                  </a:lnTo>
                  <a:lnTo>
                    <a:pt x="103746" y="401675"/>
                  </a:lnTo>
                  <a:lnTo>
                    <a:pt x="3860" y="340753"/>
                  </a:lnTo>
                  <a:lnTo>
                    <a:pt x="0" y="457695"/>
                  </a:lnTo>
                  <a:lnTo>
                    <a:pt x="5499" y="463562"/>
                  </a:lnTo>
                  <a:lnTo>
                    <a:pt x="19519" y="464019"/>
                  </a:lnTo>
                  <a:lnTo>
                    <a:pt x="25387" y="458533"/>
                  </a:lnTo>
                  <a:lnTo>
                    <a:pt x="26974" y="410298"/>
                  </a:lnTo>
                  <a:lnTo>
                    <a:pt x="166903" y="669442"/>
                  </a:lnTo>
                  <a:lnTo>
                    <a:pt x="125704" y="644321"/>
                  </a:lnTo>
                  <a:lnTo>
                    <a:pt x="117894" y="646214"/>
                  </a:lnTo>
                  <a:lnTo>
                    <a:pt x="110591" y="658190"/>
                  </a:lnTo>
                  <a:lnTo>
                    <a:pt x="112483" y="666000"/>
                  </a:lnTo>
                  <a:lnTo>
                    <a:pt x="212369" y="726922"/>
                  </a:lnTo>
                  <a:lnTo>
                    <a:pt x="216230" y="609981"/>
                  </a:lnTo>
                  <a:close/>
                </a:path>
                <a:path extrusionOk="0" h="727075" w="614045">
                  <a:moveTo>
                    <a:pt x="435419" y="109448"/>
                  </a:moveTo>
                  <a:lnTo>
                    <a:pt x="353987" y="25425"/>
                  </a:lnTo>
                  <a:lnTo>
                    <a:pt x="345948" y="25298"/>
                  </a:lnTo>
                  <a:lnTo>
                    <a:pt x="335876" y="35064"/>
                  </a:lnTo>
                  <a:lnTo>
                    <a:pt x="335749" y="43103"/>
                  </a:lnTo>
                  <a:lnTo>
                    <a:pt x="369328" y="77762"/>
                  </a:lnTo>
                  <a:lnTo>
                    <a:pt x="222859" y="36753"/>
                  </a:lnTo>
                  <a:lnTo>
                    <a:pt x="269557" y="24574"/>
                  </a:lnTo>
                  <a:lnTo>
                    <a:pt x="273621" y="17640"/>
                  </a:lnTo>
                  <a:lnTo>
                    <a:pt x="270090" y="4064"/>
                  </a:lnTo>
                  <a:lnTo>
                    <a:pt x="263144" y="0"/>
                  </a:lnTo>
                  <a:lnTo>
                    <a:pt x="149936" y="29514"/>
                  </a:lnTo>
                  <a:lnTo>
                    <a:pt x="231355" y="113538"/>
                  </a:lnTo>
                  <a:lnTo>
                    <a:pt x="239395" y="113665"/>
                  </a:lnTo>
                  <a:lnTo>
                    <a:pt x="249478" y="103898"/>
                  </a:lnTo>
                  <a:lnTo>
                    <a:pt x="249593" y="95859"/>
                  </a:lnTo>
                  <a:lnTo>
                    <a:pt x="216014" y="61214"/>
                  </a:lnTo>
                  <a:lnTo>
                    <a:pt x="362483" y="102222"/>
                  </a:lnTo>
                  <a:lnTo>
                    <a:pt x="315785" y="114388"/>
                  </a:lnTo>
                  <a:lnTo>
                    <a:pt x="311721" y="121323"/>
                  </a:lnTo>
                  <a:lnTo>
                    <a:pt x="315264" y="134899"/>
                  </a:lnTo>
                  <a:lnTo>
                    <a:pt x="322199" y="138976"/>
                  </a:lnTo>
                  <a:lnTo>
                    <a:pt x="435419" y="109448"/>
                  </a:lnTo>
                  <a:close/>
                </a:path>
                <a:path extrusionOk="0" h="727075" w="614045">
                  <a:moveTo>
                    <a:pt x="614032" y="533031"/>
                  </a:moveTo>
                  <a:lnTo>
                    <a:pt x="581469" y="420649"/>
                  </a:lnTo>
                  <a:lnTo>
                    <a:pt x="499668" y="504304"/>
                  </a:lnTo>
                  <a:lnTo>
                    <a:pt x="499757" y="512343"/>
                  </a:lnTo>
                  <a:lnTo>
                    <a:pt x="509790" y="522147"/>
                  </a:lnTo>
                  <a:lnTo>
                    <a:pt x="517829" y="522058"/>
                  </a:lnTo>
                  <a:lnTo>
                    <a:pt x="551573" y="487553"/>
                  </a:lnTo>
                  <a:lnTo>
                    <a:pt x="509803" y="653834"/>
                  </a:lnTo>
                  <a:lnTo>
                    <a:pt x="496379" y="607479"/>
                  </a:lnTo>
                  <a:lnTo>
                    <a:pt x="489331" y="603605"/>
                  </a:lnTo>
                  <a:lnTo>
                    <a:pt x="475856" y="607504"/>
                  </a:lnTo>
                  <a:lnTo>
                    <a:pt x="471982" y="614553"/>
                  </a:lnTo>
                  <a:lnTo>
                    <a:pt x="504532" y="726935"/>
                  </a:lnTo>
                  <a:lnTo>
                    <a:pt x="586333" y="643280"/>
                  </a:lnTo>
                  <a:lnTo>
                    <a:pt x="586244" y="635241"/>
                  </a:lnTo>
                  <a:lnTo>
                    <a:pt x="576211" y="625424"/>
                  </a:lnTo>
                  <a:lnTo>
                    <a:pt x="568172" y="625513"/>
                  </a:lnTo>
                  <a:lnTo>
                    <a:pt x="534441" y="660019"/>
                  </a:lnTo>
                  <a:lnTo>
                    <a:pt x="576199" y="493750"/>
                  </a:lnTo>
                  <a:lnTo>
                    <a:pt x="589635" y="540092"/>
                  </a:lnTo>
                  <a:lnTo>
                    <a:pt x="596671" y="543979"/>
                  </a:lnTo>
                  <a:lnTo>
                    <a:pt x="610146" y="540067"/>
                  </a:lnTo>
                  <a:lnTo>
                    <a:pt x="614032" y="5330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56"/>
            <p:cNvSpPr/>
            <p:nvPr/>
          </p:nvSpPr>
          <p:spPr>
            <a:xfrm>
              <a:off x="7248385" y="1600923"/>
              <a:ext cx="223500" cy="1182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56"/>
            <p:cNvSpPr/>
            <p:nvPr/>
          </p:nvSpPr>
          <p:spPr>
            <a:xfrm>
              <a:off x="5589778" y="1268856"/>
              <a:ext cx="2098675" cy="1382395"/>
            </a:xfrm>
            <a:custGeom>
              <a:rect b="b" l="l" r="r" t="t"/>
              <a:pathLst>
                <a:path extrusionOk="0" h="1382395" w="2098675">
                  <a:moveTo>
                    <a:pt x="567588" y="100888"/>
                  </a:moveTo>
                  <a:lnTo>
                    <a:pt x="461645" y="51244"/>
                  </a:lnTo>
                  <a:lnTo>
                    <a:pt x="454075" y="53987"/>
                  </a:lnTo>
                  <a:lnTo>
                    <a:pt x="448132" y="66687"/>
                  </a:lnTo>
                  <a:lnTo>
                    <a:pt x="450862" y="74244"/>
                  </a:lnTo>
                  <a:lnTo>
                    <a:pt x="494563" y="94729"/>
                  </a:lnTo>
                  <a:lnTo>
                    <a:pt x="70751" y="132905"/>
                  </a:lnTo>
                  <a:lnTo>
                    <a:pt x="110083" y="104940"/>
                  </a:lnTo>
                  <a:lnTo>
                    <a:pt x="111417" y="97015"/>
                  </a:lnTo>
                  <a:lnTo>
                    <a:pt x="103289" y="85585"/>
                  </a:lnTo>
                  <a:lnTo>
                    <a:pt x="95364" y="84239"/>
                  </a:lnTo>
                  <a:lnTo>
                    <a:pt x="0" y="152019"/>
                  </a:lnTo>
                  <a:lnTo>
                    <a:pt x="102768" y="200190"/>
                  </a:lnTo>
                  <a:lnTo>
                    <a:pt x="106248" y="200240"/>
                  </a:lnTo>
                  <a:lnTo>
                    <a:pt x="112356" y="198031"/>
                  </a:lnTo>
                  <a:lnTo>
                    <a:pt x="114998" y="195757"/>
                  </a:lnTo>
                  <a:lnTo>
                    <a:pt x="119456" y="186232"/>
                  </a:lnTo>
                  <a:lnTo>
                    <a:pt x="116725" y="178676"/>
                  </a:lnTo>
                  <a:lnTo>
                    <a:pt x="73025" y="158203"/>
                  </a:lnTo>
                  <a:lnTo>
                    <a:pt x="496836" y="120015"/>
                  </a:lnTo>
                  <a:lnTo>
                    <a:pt x="457504" y="147980"/>
                  </a:lnTo>
                  <a:lnTo>
                    <a:pt x="456158" y="155905"/>
                  </a:lnTo>
                  <a:lnTo>
                    <a:pt x="464286" y="167335"/>
                  </a:lnTo>
                  <a:lnTo>
                    <a:pt x="472224" y="168681"/>
                  </a:lnTo>
                  <a:lnTo>
                    <a:pt x="567588" y="100888"/>
                  </a:lnTo>
                  <a:close/>
                </a:path>
                <a:path extrusionOk="0" h="1382395" w="2098675">
                  <a:moveTo>
                    <a:pt x="1413141" y="295490"/>
                  </a:moveTo>
                  <a:lnTo>
                    <a:pt x="1410195" y="288010"/>
                  </a:lnTo>
                  <a:lnTo>
                    <a:pt x="1397330" y="282409"/>
                  </a:lnTo>
                  <a:lnTo>
                    <a:pt x="1389849" y="285356"/>
                  </a:lnTo>
                  <a:lnTo>
                    <a:pt x="1370596" y="329615"/>
                  </a:lnTo>
                  <a:lnTo>
                    <a:pt x="1339875" y="70192"/>
                  </a:lnTo>
                  <a:lnTo>
                    <a:pt x="1368933" y="108724"/>
                  </a:lnTo>
                  <a:lnTo>
                    <a:pt x="1376895" y="109842"/>
                  </a:lnTo>
                  <a:lnTo>
                    <a:pt x="1388097" y="101396"/>
                  </a:lnTo>
                  <a:lnTo>
                    <a:pt x="1389214" y="93433"/>
                  </a:lnTo>
                  <a:lnTo>
                    <a:pt x="1318780" y="0"/>
                  </a:lnTo>
                  <a:lnTo>
                    <a:pt x="1272120" y="107302"/>
                  </a:lnTo>
                  <a:lnTo>
                    <a:pt x="1275067" y="114782"/>
                  </a:lnTo>
                  <a:lnTo>
                    <a:pt x="1287932" y="120370"/>
                  </a:lnTo>
                  <a:lnTo>
                    <a:pt x="1295412" y="117424"/>
                  </a:lnTo>
                  <a:lnTo>
                    <a:pt x="1314653" y="73177"/>
                  </a:lnTo>
                  <a:lnTo>
                    <a:pt x="1345374" y="332600"/>
                  </a:lnTo>
                  <a:lnTo>
                    <a:pt x="1316329" y="294068"/>
                  </a:lnTo>
                  <a:lnTo>
                    <a:pt x="1308366" y="292950"/>
                  </a:lnTo>
                  <a:lnTo>
                    <a:pt x="1297165" y="301396"/>
                  </a:lnTo>
                  <a:lnTo>
                    <a:pt x="1296047" y="309359"/>
                  </a:lnTo>
                  <a:lnTo>
                    <a:pt x="1366481" y="402780"/>
                  </a:lnTo>
                  <a:lnTo>
                    <a:pt x="1413141" y="295490"/>
                  </a:lnTo>
                  <a:close/>
                </a:path>
                <a:path extrusionOk="0" h="1382395" w="2098675">
                  <a:moveTo>
                    <a:pt x="2098649" y="880973"/>
                  </a:moveTo>
                  <a:lnTo>
                    <a:pt x="2090597" y="764324"/>
                  </a:lnTo>
                  <a:lnTo>
                    <a:pt x="1989226" y="705942"/>
                  </a:lnTo>
                  <a:lnTo>
                    <a:pt x="1981466" y="708037"/>
                  </a:lnTo>
                  <a:lnTo>
                    <a:pt x="1974469" y="720191"/>
                  </a:lnTo>
                  <a:lnTo>
                    <a:pt x="1976551" y="727951"/>
                  </a:lnTo>
                  <a:lnTo>
                    <a:pt x="2018372" y="752030"/>
                  </a:lnTo>
                  <a:lnTo>
                    <a:pt x="1292415" y="756272"/>
                  </a:lnTo>
                  <a:lnTo>
                    <a:pt x="1333957" y="731723"/>
                  </a:lnTo>
                  <a:lnTo>
                    <a:pt x="1335951" y="723925"/>
                  </a:lnTo>
                  <a:lnTo>
                    <a:pt x="1328813" y="711847"/>
                  </a:lnTo>
                  <a:lnTo>
                    <a:pt x="1321028" y="709853"/>
                  </a:lnTo>
                  <a:lnTo>
                    <a:pt x="1220406" y="769340"/>
                  </a:lnTo>
                  <a:lnTo>
                    <a:pt x="1268552" y="662825"/>
                  </a:lnTo>
                  <a:lnTo>
                    <a:pt x="1265707" y="655307"/>
                  </a:lnTo>
                  <a:lnTo>
                    <a:pt x="1252918" y="649528"/>
                  </a:lnTo>
                  <a:lnTo>
                    <a:pt x="1245400" y="652373"/>
                  </a:lnTo>
                  <a:lnTo>
                    <a:pt x="1225537" y="696353"/>
                  </a:lnTo>
                  <a:lnTo>
                    <a:pt x="1192784" y="381749"/>
                  </a:lnTo>
                  <a:lnTo>
                    <a:pt x="1221282" y="420687"/>
                  </a:lnTo>
                  <a:lnTo>
                    <a:pt x="1229233" y="421919"/>
                  </a:lnTo>
                  <a:lnTo>
                    <a:pt x="1240548" y="413639"/>
                  </a:lnTo>
                  <a:lnTo>
                    <a:pt x="1241780" y="405688"/>
                  </a:lnTo>
                  <a:lnTo>
                    <a:pt x="1172679" y="311277"/>
                  </a:lnTo>
                  <a:lnTo>
                    <a:pt x="1124508" y="417893"/>
                  </a:lnTo>
                  <a:lnTo>
                    <a:pt x="1127340" y="425424"/>
                  </a:lnTo>
                  <a:lnTo>
                    <a:pt x="1140129" y="431190"/>
                  </a:lnTo>
                  <a:lnTo>
                    <a:pt x="1147648" y="428358"/>
                  </a:lnTo>
                  <a:lnTo>
                    <a:pt x="1167523" y="384378"/>
                  </a:lnTo>
                  <a:lnTo>
                    <a:pt x="1200264" y="698982"/>
                  </a:lnTo>
                  <a:lnTo>
                    <a:pt x="1171765" y="660031"/>
                  </a:lnTo>
                  <a:lnTo>
                    <a:pt x="1163828" y="658812"/>
                  </a:lnTo>
                  <a:lnTo>
                    <a:pt x="1152499" y="667092"/>
                  </a:lnTo>
                  <a:lnTo>
                    <a:pt x="1151280" y="675043"/>
                  </a:lnTo>
                  <a:lnTo>
                    <a:pt x="1220304" y="769404"/>
                  </a:lnTo>
                  <a:lnTo>
                    <a:pt x="1207592" y="885647"/>
                  </a:lnTo>
                  <a:lnTo>
                    <a:pt x="1212634" y="891921"/>
                  </a:lnTo>
                  <a:lnTo>
                    <a:pt x="1226578" y="893445"/>
                  </a:lnTo>
                  <a:lnTo>
                    <a:pt x="1232852" y="888415"/>
                  </a:lnTo>
                  <a:lnTo>
                    <a:pt x="1238110" y="840447"/>
                  </a:lnTo>
                  <a:lnTo>
                    <a:pt x="1452079" y="1321028"/>
                  </a:lnTo>
                  <a:lnTo>
                    <a:pt x="1412913" y="1292834"/>
                  </a:lnTo>
                  <a:lnTo>
                    <a:pt x="1404988" y="1294130"/>
                  </a:lnTo>
                  <a:lnTo>
                    <a:pt x="1396784" y="1305509"/>
                  </a:lnTo>
                  <a:lnTo>
                    <a:pt x="1398079" y="1313446"/>
                  </a:lnTo>
                  <a:lnTo>
                    <a:pt x="1493050" y="1381798"/>
                  </a:lnTo>
                  <a:lnTo>
                    <a:pt x="1505800" y="1265491"/>
                  </a:lnTo>
                  <a:lnTo>
                    <a:pt x="1500759" y="1259217"/>
                  </a:lnTo>
                  <a:lnTo>
                    <a:pt x="1486814" y="1257693"/>
                  </a:lnTo>
                  <a:lnTo>
                    <a:pt x="1480553" y="1262722"/>
                  </a:lnTo>
                  <a:lnTo>
                    <a:pt x="1475282" y="1310690"/>
                  </a:lnTo>
                  <a:lnTo>
                    <a:pt x="1261313" y="830122"/>
                  </a:lnTo>
                  <a:lnTo>
                    <a:pt x="1300467" y="858304"/>
                  </a:lnTo>
                  <a:lnTo>
                    <a:pt x="1308404" y="857008"/>
                  </a:lnTo>
                  <a:lnTo>
                    <a:pt x="1316609" y="845629"/>
                  </a:lnTo>
                  <a:lnTo>
                    <a:pt x="1315313" y="837692"/>
                  </a:lnTo>
                  <a:lnTo>
                    <a:pt x="1220825" y="769721"/>
                  </a:lnTo>
                  <a:lnTo>
                    <a:pt x="1318679" y="826008"/>
                  </a:lnTo>
                  <a:lnTo>
                    <a:pt x="1322133" y="826363"/>
                  </a:lnTo>
                  <a:lnTo>
                    <a:pt x="1328420" y="824674"/>
                  </a:lnTo>
                  <a:lnTo>
                    <a:pt x="1331226" y="822629"/>
                  </a:lnTo>
                  <a:lnTo>
                    <a:pt x="1336484" y="813511"/>
                  </a:lnTo>
                  <a:lnTo>
                    <a:pt x="1334389" y="805738"/>
                  </a:lnTo>
                  <a:lnTo>
                    <a:pt x="1292567" y="781672"/>
                  </a:lnTo>
                  <a:lnTo>
                    <a:pt x="2018525" y="777417"/>
                  </a:lnTo>
                  <a:lnTo>
                    <a:pt x="1976983" y="801979"/>
                  </a:lnTo>
                  <a:lnTo>
                    <a:pt x="1974989" y="809764"/>
                  </a:lnTo>
                  <a:lnTo>
                    <a:pt x="1982127" y="821842"/>
                  </a:lnTo>
                  <a:lnTo>
                    <a:pt x="1989912" y="823849"/>
                  </a:lnTo>
                  <a:lnTo>
                    <a:pt x="2089531" y="764959"/>
                  </a:lnTo>
                  <a:lnTo>
                    <a:pt x="1992960" y="828700"/>
                  </a:lnTo>
                  <a:lnTo>
                    <a:pt x="1991347" y="836587"/>
                  </a:lnTo>
                  <a:lnTo>
                    <a:pt x="1999068" y="848296"/>
                  </a:lnTo>
                  <a:lnTo>
                    <a:pt x="2006942" y="849909"/>
                  </a:lnTo>
                  <a:lnTo>
                    <a:pt x="2047214" y="823315"/>
                  </a:lnTo>
                  <a:lnTo>
                    <a:pt x="1805813" y="1311465"/>
                  </a:lnTo>
                  <a:lnTo>
                    <a:pt x="1802498" y="1263319"/>
                  </a:lnTo>
                  <a:lnTo>
                    <a:pt x="1796427" y="1258036"/>
                  </a:lnTo>
                  <a:lnTo>
                    <a:pt x="1782432" y="1259001"/>
                  </a:lnTo>
                  <a:lnTo>
                    <a:pt x="1777161" y="1265072"/>
                  </a:lnTo>
                  <a:lnTo>
                    <a:pt x="1785200" y="1381798"/>
                  </a:lnTo>
                  <a:lnTo>
                    <a:pt x="1882851" y="1317332"/>
                  </a:lnTo>
                  <a:lnTo>
                    <a:pt x="1884464" y="1309458"/>
                  </a:lnTo>
                  <a:lnTo>
                    <a:pt x="1876729" y="1297749"/>
                  </a:lnTo>
                  <a:lnTo>
                    <a:pt x="1868855" y="1296136"/>
                  </a:lnTo>
                  <a:lnTo>
                    <a:pt x="1828584" y="1322717"/>
                  </a:lnTo>
                  <a:lnTo>
                    <a:pt x="2069985" y="834580"/>
                  </a:lnTo>
                  <a:lnTo>
                    <a:pt x="2073300" y="882726"/>
                  </a:lnTo>
                  <a:lnTo>
                    <a:pt x="2079371" y="887996"/>
                  </a:lnTo>
                  <a:lnTo>
                    <a:pt x="2093366" y="887044"/>
                  </a:lnTo>
                  <a:lnTo>
                    <a:pt x="2098649" y="88097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6" name="Google Shape;816;p56"/>
          <p:cNvSpPr txBox="1"/>
          <p:nvPr>
            <p:ph type="title"/>
          </p:nvPr>
        </p:nvSpPr>
        <p:spPr>
          <a:xfrm>
            <a:off x="1963229" y="67627"/>
            <a:ext cx="64626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Unsupervised Learning</a:t>
            </a:r>
            <a:endParaRPr/>
          </a:p>
        </p:txBody>
      </p:sp>
      <p:sp>
        <p:nvSpPr>
          <p:cNvPr id="817" name="Google Shape;817;p56"/>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33</a:t>
            </a:r>
            <a:endParaRPr sz="12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1" name="Shape 821"/>
        <p:cNvGrpSpPr/>
        <p:nvPr/>
      </p:nvGrpSpPr>
      <p:grpSpPr>
        <a:xfrm>
          <a:off x="0" y="0"/>
          <a:ext cx="0" cy="0"/>
          <a:chOff x="0" y="0"/>
          <a:chExt cx="0" cy="0"/>
        </a:xfrm>
      </p:grpSpPr>
      <p:sp>
        <p:nvSpPr>
          <p:cNvPr id="822" name="Google Shape;822;p57"/>
          <p:cNvSpPr txBox="1"/>
          <p:nvPr>
            <p:ph type="title"/>
          </p:nvPr>
        </p:nvSpPr>
        <p:spPr>
          <a:xfrm>
            <a:off x="1963229" y="67627"/>
            <a:ext cx="69522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Unsupervised Learning</a:t>
            </a:r>
            <a:endParaRPr/>
          </a:p>
        </p:txBody>
      </p:sp>
      <p:grpSp>
        <p:nvGrpSpPr>
          <p:cNvPr id="823" name="Google Shape;823;p57"/>
          <p:cNvGrpSpPr/>
          <p:nvPr/>
        </p:nvGrpSpPr>
        <p:grpSpPr>
          <a:xfrm>
            <a:off x="1621472" y="2021659"/>
            <a:ext cx="5800200" cy="2784150"/>
            <a:chOff x="1642919" y="2370564"/>
            <a:chExt cx="5800200" cy="3712200"/>
          </a:xfrm>
        </p:grpSpPr>
        <p:sp>
          <p:nvSpPr>
            <p:cNvPr id="824" name="Google Shape;824;p57"/>
            <p:cNvSpPr/>
            <p:nvPr/>
          </p:nvSpPr>
          <p:spPr>
            <a:xfrm>
              <a:off x="1642919" y="2370564"/>
              <a:ext cx="5800200" cy="3712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57"/>
            <p:cNvSpPr/>
            <p:nvPr/>
          </p:nvSpPr>
          <p:spPr>
            <a:xfrm>
              <a:off x="4746167" y="2727566"/>
              <a:ext cx="812700" cy="81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6" name="Google Shape;826;p57"/>
          <p:cNvSpPr txBox="1"/>
          <p:nvPr/>
        </p:nvSpPr>
        <p:spPr>
          <a:xfrm>
            <a:off x="535940" y="843915"/>
            <a:ext cx="7971900" cy="895200"/>
          </a:xfrm>
          <a:prstGeom prst="rect">
            <a:avLst/>
          </a:prstGeom>
          <a:noFill/>
          <a:ln>
            <a:noFill/>
          </a:ln>
        </p:spPr>
        <p:txBody>
          <a:bodyPr anchorCtr="0" anchor="t" bIns="0" lIns="0" spcFirstLastPara="1" rIns="0" wrap="square" tIns="33000">
            <a:spAutoFit/>
          </a:bodyPr>
          <a:lstStyle/>
          <a:p>
            <a:pPr indent="-342900" lvl="0" marL="355600" marR="5080" rtl="0" algn="l">
              <a:lnSpc>
                <a:spcPct val="211111"/>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Independent component analysis – separate a  combined signal into its original sources</a:t>
            </a:r>
            <a:endParaRPr sz="1800">
              <a:solidFill>
                <a:schemeClr val="dk1"/>
              </a:solidFill>
              <a:latin typeface="Arial"/>
              <a:ea typeface="Arial"/>
              <a:cs typeface="Arial"/>
              <a:sym typeface="Arial"/>
            </a:endParaRPr>
          </a:p>
        </p:txBody>
      </p:sp>
      <p:sp>
        <p:nvSpPr>
          <p:cNvPr id="827" name="Google Shape;827;p57"/>
          <p:cNvSpPr/>
          <p:nvPr/>
        </p:nvSpPr>
        <p:spPr>
          <a:xfrm>
            <a:off x="7713218" y="2307659"/>
            <a:ext cx="762000" cy="57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57"/>
          <p:cNvSpPr/>
          <p:nvPr/>
        </p:nvSpPr>
        <p:spPr>
          <a:xfrm>
            <a:off x="7713218" y="3484959"/>
            <a:ext cx="762000" cy="57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57"/>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34</a:t>
            </a:r>
            <a:endParaRPr/>
          </a:p>
        </p:txBody>
      </p:sp>
      <p:sp>
        <p:nvSpPr>
          <p:cNvPr id="830" name="Google Shape;830;p57"/>
          <p:cNvSpPr txBox="1"/>
          <p:nvPr/>
        </p:nvSpPr>
        <p:spPr>
          <a:xfrm>
            <a:off x="78739" y="4933513"/>
            <a:ext cx="66555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Image credit: statsoft.com Audio from </a:t>
            </a:r>
            <a:r>
              <a:rPr lang="en-GB" sz="1400" u="sng">
                <a:solidFill>
                  <a:schemeClr val="dk1"/>
                </a:solidFill>
                <a:latin typeface="Arial"/>
                <a:ea typeface="Arial"/>
                <a:cs typeface="Arial"/>
                <a:sym typeface="Arial"/>
                <a:hlinkClick r:id="rId6">
                  <a:extLst>
                    <a:ext uri="{A12FA001-AC4F-418D-AE19-62706E023703}">
                      <ahyp:hlinkClr val="tx"/>
                    </a:ext>
                  </a:extLst>
                </a:hlinkClick>
              </a:rPr>
              <a:t>http://www.ism.ac.jp/~shiro/research/blindsep.html</a:t>
            </a:r>
            <a:endParaRPr sz="14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4" name="Shape 834"/>
        <p:cNvGrpSpPr/>
        <p:nvPr/>
      </p:nvGrpSpPr>
      <p:grpSpPr>
        <a:xfrm>
          <a:off x="0" y="0"/>
          <a:ext cx="0" cy="0"/>
          <a:chOff x="0" y="0"/>
          <a:chExt cx="0" cy="0"/>
        </a:xfrm>
      </p:grpSpPr>
      <p:sp>
        <p:nvSpPr>
          <p:cNvPr id="835" name="Google Shape;835;p58"/>
          <p:cNvSpPr txBox="1"/>
          <p:nvPr>
            <p:ph type="title"/>
          </p:nvPr>
        </p:nvSpPr>
        <p:spPr>
          <a:xfrm>
            <a:off x="1963229" y="67627"/>
            <a:ext cx="66690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Unsupervised Learning</a:t>
            </a:r>
            <a:endParaRPr/>
          </a:p>
        </p:txBody>
      </p:sp>
      <p:grpSp>
        <p:nvGrpSpPr>
          <p:cNvPr id="836" name="Google Shape;836;p58"/>
          <p:cNvGrpSpPr/>
          <p:nvPr/>
        </p:nvGrpSpPr>
        <p:grpSpPr>
          <a:xfrm>
            <a:off x="1621472" y="2012276"/>
            <a:ext cx="5800200" cy="2784150"/>
            <a:chOff x="1642919" y="2370564"/>
            <a:chExt cx="5800200" cy="3712200"/>
          </a:xfrm>
        </p:grpSpPr>
        <p:sp>
          <p:nvSpPr>
            <p:cNvPr id="837" name="Google Shape;837;p58"/>
            <p:cNvSpPr/>
            <p:nvPr/>
          </p:nvSpPr>
          <p:spPr>
            <a:xfrm>
              <a:off x="1642919" y="2370564"/>
              <a:ext cx="5800200" cy="3712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58"/>
            <p:cNvSpPr/>
            <p:nvPr/>
          </p:nvSpPr>
          <p:spPr>
            <a:xfrm>
              <a:off x="4920360" y="4901767"/>
              <a:ext cx="812700" cy="81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9" name="Google Shape;839;p58"/>
          <p:cNvSpPr txBox="1"/>
          <p:nvPr/>
        </p:nvSpPr>
        <p:spPr>
          <a:xfrm>
            <a:off x="535940" y="843915"/>
            <a:ext cx="7971900" cy="895200"/>
          </a:xfrm>
          <a:prstGeom prst="rect">
            <a:avLst/>
          </a:prstGeom>
          <a:noFill/>
          <a:ln>
            <a:noFill/>
          </a:ln>
        </p:spPr>
        <p:txBody>
          <a:bodyPr anchorCtr="0" anchor="t" bIns="0" lIns="0" spcFirstLastPara="1" rIns="0" wrap="square" tIns="33000">
            <a:spAutoFit/>
          </a:bodyPr>
          <a:lstStyle/>
          <a:p>
            <a:pPr indent="-342900" lvl="0" marL="355600" marR="5080" rtl="0" algn="l">
              <a:lnSpc>
                <a:spcPct val="211111"/>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Independent component analysis – separate a  combined signal into its original sources</a:t>
            </a:r>
            <a:endParaRPr sz="1800">
              <a:solidFill>
                <a:schemeClr val="dk1"/>
              </a:solidFill>
              <a:latin typeface="Arial"/>
              <a:ea typeface="Arial"/>
              <a:cs typeface="Arial"/>
              <a:sym typeface="Arial"/>
            </a:endParaRPr>
          </a:p>
        </p:txBody>
      </p:sp>
      <p:sp>
        <p:nvSpPr>
          <p:cNvPr id="840" name="Google Shape;840;p58"/>
          <p:cNvSpPr/>
          <p:nvPr/>
        </p:nvSpPr>
        <p:spPr>
          <a:xfrm>
            <a:off x="7725206" y="2298668"/>
            <a:ext cx="762000" cy="57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58"/>
          <p:cNvSpPr/>
          <p:nvPr/>
        </p:nvSpPr>
        <p:spPr>
          <a:xfrm>
            <a:off x="7745730" y="3601883"/>
            <a:ext cx="762000" cy="571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58"/>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35</a:t>
            </a:r>
            <a:endParaRPr/>
          </a:p>
        </p:txBody>
      </p:sp>
      <p:sp>
        <p:nvSpPr>
          <p:cNvPr id="843" name="Google Shape;843;p58"/>
          <p:cNvSpPr txBox="1"/>
          <p:nvPr/>
        </p:nvSpPr>
        <p:spPr>
          <a:xfrm>
            <a:off x="78739" y="4933513"/>
            <a:ext cx="66555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Image credit: statsoft.com Audio from </a:t>
            </a:r>
            <a:r>
              <a:rPr lang="en-GB" sz="1400" u="sng">
                <a:solidFill>
                  <a:schemeClr val="dk1"/>
                </a:solidFill>
                <a:latin typeface="Arial"/>
                <a:ea typeface="Arial"/>
                <a:cs typeface="Arial"/>
                <a:sym typeface="Arial"/>
                <a:hlinkClick r:id="rId6">
                  <a:extLst>
                    <a:ext uri="{A12FA001-AC4F-418D-AE19-62706E023703}">
                      <ahyp:hlinkClr val="tx"/>
                    </a:ext>
                  </a:extLst>
                </a:hlinkClick>
              </a:rPr>
              <a:t>http://www.ism.ac.jp/~shiro/research/blindsep.html</a:t>
            </a:r>
            <a:endParaRPr sz="1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7" name="Shape 847"/>
        <p:cNvGrpSpPr/>
        <p:nvPr/>
      </p:nvGrpSpPr>
      <p:grpSpPr>
        <a:xfrm>
          <a:off x="0" y="0"/>
          <a:ext cx="0" cy="0"/>
          <a:chOff x="0" y="0"/>
          <a:chExt cx="0" cy="0"/>
        </a:xfrm>
      </p:grpSpPr>
      <p:sp>
        <p:nvSpPr>
          <p:cNvPr id="848" name="Google Shape;848;p59"/>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36</a:t>
            </a:r>
            <a:endParaRPr/>
          </a:p>
        </p:txBody>
      </p:sp>
      <p:sp>
        <p:nvSpPr>
          <p:cNvPr id="849" name="Google Shape;849;p59"/>
          <p:cNvSpPr txBox="1"/>
          <p:nvPr>
            <p:ph type="title"/>
          </p:nvPr>
        </p:nvSpPr>
        <p:spPr>
          <a:xfrm>
            <a:off x="1844573" y="67627"/>
            <a:ext cx="65559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Reinforcement Learning</a:t>
            </a:r>
            <a:endParaRPr/>
          </a:p>
        </p:txBody>
      </p:sp>
      <p:sp>
        <p:nvSpPr>
          <p:cNvPr id="850" name="Google Shape;850;p59"/>
          <p:cNvSpPr txBox="1"/>
          <p:nvPr/>
        </p:nvSpPr>
        <p:spPr>
          <a:xfrm>
            <a:off x="535940" y="843915"/>
            <a:ext cx="7585200" cy="4145700"/>
          </a:xfrm>
          <a:prstGeom prst="rect">
            <a:avLst/>
          </a:prstGeom>
          <a:noFill/>
          <a:ln>
            <a:noFill/>
          </a:ln>
        </p:spPr>
        <p:txBody>
          <a:bodyPr anchorCtr="0" anchor="t" bIns="0" lIns="0" spcFirstLastPara="1" rIns="0" wrap="square" tIns="33000">
            <a:spAutoFit/>
          </a:bodyPr>
          <a:lstStyle/>
          <a:p>
            <a:pPr indent="-342900" lvl="0" marL="355600" marR="5080" rtl="0" algn="l">
              <a:lnSpc>
                <a:spcPct val="211111"/>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Given a sequence of states and actions with  (delayed) rewards, output</a:t>
            </a:r>
            <a:r>
              <a:rPr lang="en-GB" sz="1800">
                <a:solidFill>
                  <a:schemeClr val="dk1"/>
                </a:solidFill>
              </a:rPr>
              <a:t> </a:t>
            </a:r>
            <a:r>
              <a:rPr lang="en-GB" sz="1800">
                <a:solidFill>
                  <a:schemeClr val="dk1"/>
                </a:solidFill>
                <a:latin typeface="Arial"/>
                <a:ea typeface="Arial"/>
                <a:cs typeface="Arial"/>
                <a:sym typeface="Arial"/>
              </a:rPr>
              <a:t>a policy</a:t>
            </a:r>
            <a:endParaRPr sz="1800">
              <a:solidFill>
                <a:schemeClr val="dk1"/>
              </a:solidFill>
              <a:latin typeface="Arial"/>
              <a:ea typeface="Arial"/>
              <a:cs typeface="Arial"/>
              <a:sym typeface="Arial"/>
            </a:endParaRPr>
          </a:p>
          <a:p>
            <a:pPr indent="-285750" lvl="1" marL="755650" marR="160020" rtl="0" algn="l">
              <a:lnSpc>
                <a:spcPct val="183333"/>
              </a:lnSpc>
              <a:spcBef>
                <a:spcPts val="8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Policy is a mapping from states </a:t>
            </a:r>
            <a:r>
              <a:rPr b="0" i="0" lang="en-GB" sz="1800" u="none" cap="none" strike="noStrike">
                <a:solidFill>
                  <a:schemeClr val="dk1"/>
                </a:solidFill>
                <a:latin typeface="Noto Sans Symbols"/>
                <a:ea typeface="Noto Sans Symbols"/>
                <a:cs typeface="Noto Sans Symbols"/>
                <a:sym typeface="Noto Sans Symbols"/>
              </a:rPr>
              <a:t>🡪</a:t>
            </a:r>
            <a:r>
              <a:rPr b="0" i="0" lang="en-GB" sz="1800" u="none" cap="none" strike="noStrike">
                <a:solidFill>
                  <a:schemeClr val="dk1"/>
                </a:solidFill>
                <a:latin typeface="Times New Roman"/>
                <a:ea typeface="Times New Roman"/>
                <a:cs typeface="Times New Roman"/>
                <a:sym typeface="Times New Roman"/>
              </a:rPr>
              <a:t> </a:t>
            </a:r>
            <a:r>
              <a:rPr b="0" i="0" lang="en-GB" sz="1800" u="none" cap="none" strike="noStrike">
                <a:solidFill>
                  <a:schemeClr val="dk1"/>
                </a:solidFill>
                <a:latin typeface="Arial"/>
                <a:ea typeface="Arial"/>
                <a:cs typeface="Arial"/>
                <a:sym typeface="Arial"/>
              </a:rPr>
              <a:t>actions that  tells you what to do in a given state</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640"/>
              </a:spcBef>
              <a:spcAft>
                <a:spcPts val="0"/>
              </a:spcAft>
              <a:buClr>
                <a:schemeClr val="dk1"/>
              </a:buClr>
              <a:buSzPts val="1800"/>
              <a:buFont typeface="Arial"/>
              <a:buChar char="•"/>
            </a:pPr>
            <a:r>
              <a:rPr lang="en-GB" sz="1800">
                <a:solidFill>
                  <a:schemeClr val="dk1"/>
                </a:solidFill>
                <a:latin typeface="Arial"/>
                <a:ea typeface="Arial"/>
                <a:cs typeface="Arial"/>
                <a:sym typeface="Arial"/>
              </a:rPr>
              <a:t>Examples:</a:t>
            </a:r>
            <a:endParaRPr sz="1800">
              <a:solidFill>
                <a:schemeClr val="dk1"/>
              </a:solidFill>
              <a:latin typeface="Arial"/>
              <a:ea typeface="Arial"/>
              <a:cs typeface="Arial"/>
              <a:sym typeface="Arial"/>
            </a:endParaRPr>
          </a:p>
          <a:p>
            <a:pPr indent="-285750" lvl="1" marL="755650" marR="0" rtl="0" algn="l">
              <a:lnSpc>
                <a:spcPct val="100000"/>
              </a:lnSpc>
              <a:spcBef>
                <a:spcPts val="76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Credit assignment problem</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Game playing</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Robot in a maze</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7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Balance a pole on your hand</a:t>
            </a:r>
            <a:endParaRPr b="0" i="0" sz="1800" u="none" cap="none" strike="noStrike">
              <a:solidFill>
                <a:schemeClr val="dk1"/>
              </a:solidFill>
              <a:latin typeface="Arial"/>
              <a:ea typeface="Arial"/>
              <a:cs typeface="Arial"/>
              <a:sym typeface="Arial"/>
            </a:endParaRPr>
          </a:p>
        </p:txBody>
      </p:sp>
      <p:sp>
        <p:nvSpPr>
          <p:cNvPr id="851" name="Google Shape;851;p59"/>
          <p:cNvSpPr/>
          <p:nvPr/>
        </p:nvSpPr>
        <p:spPr>
          <a:xfrm>
            <a:off x="4213605" y="2759725"/>
            <a:ext cx="4713000" cy="142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5" name="Shape 855"/>
        <p:cNvGrpSpPr/>
        <p:nvPr/>
      </p:nvGrpSpPr>
      <p:grpSpPr>
        <a:xfrm>
          <a:off x="0" y="0"/>
          <a:ext cx="0" cy="0"/>
          <a:chOff x="0" y="0"/>
          <a:chExt cx="0" cy="0"/>
        </a:xfrm>
      </p:grpSpPr>
      <p:sp>
        <p:nvSpPr>
          <p:cNvPr id="856" name="Google Shape;856;p60"/>
          <p:cNvSpPr txBox="1"/>
          <p:nvPr>
            <p:ph type="title"/>
          </p:nvPr>
        </p:nvSpPr>
        <p:spPr>
          <a:xfrm>
            <a:off x="1844572" y="67627"/>
            <a:ext cx="6762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Reinforcement Learning</a:t>
            </a:r>
            <a:endParaRPr/>
          </a:p>
        </p:txBody>
      </p:sp>
      <p:sp>
        <p:nvSpPr>
          <p:cNvPr id="857" name="Google Shape;857;p60"/>
          <p:cNvSpPr/>
          <p:nvPr/>
        </p:nvSpPr>
        <p:spPr>
          <a:xfrm>
            <a:off x="1265133" y="838200"/>
            <a:ext cx="6613800" cy="3756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60"/>
          <p:cNvSpPr txBox="1"/>
          <p:nvPr/>
        </p:nvSpPr>
        <p:spPr>
          <a:xfrm>
            <a:off x="1434083" y="4600337"/>
            <a:ext cx="62502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400" u="sng">
                <a:solidFill>
                  <a:srgbClr val="0000FF"/>
                </a:solidFill>
                <a:latin typeface="Arial"/>
                <a:ea typeface="Arial"/>
                <a:cs typeface="Arial"/>
                <a:sym typeface="Arial"/>
              </a:rPr>
              <a:t>https://</a:t>
            </a:r>
            <a:r>
              <a:rPr lang="en-GB" sz="2400" u="sng">
                <a:solidFill>
                  <a:srgbClr val="0000FF"/>
                </a:solidFill>
                <a:latin typeface="Arial"/>
                <a:ea typeface="Arial"/>
                <a:cs typeface="Arial"/>
                <a:sym typeface="Arial"/>
                <a:hlinkClick r:id="rId4">
                  <a:extLst>
                    <a:ext uri="{A12FA001-AC4F-418D-AE19-62706E023703}">
                      <ahyp:hlinkClr val="tx"/>
                    </a:ext>
                  </a:extLst>
                </a:hlinkClick>
              </a:rPr>
              <a:t>www.youtube.com/watch?v=4cgWya-wjgY</a:t>
            </a:r>
            <a:endParaRPr sz="2400">
              <a:solidFill>
                <a:schemeClr val="dk1"/>
              </a:solidFill>
              <a:latin typeface="Arial"/>
              <a:ea typeface="Arial"/>
              <a:cs typeface="Arial"/>
              <a:sym typeface="Arial"/>
            </a:endParaRPr>
          </a:p>
        </p:txBody>
      </p:sp>
      <p:sp>
        <p:nvSpPr>
          <p:cNvPr id="859" name="Google Shape;859;p60"/>
          <p:cNvSpPr txBox="1"/>
          <p:nvPr/>
        </p:nvSpPr>
        <p:spPr>
          <a:xfrm>
            <a:off x="8425815" y="4822023"/>
            <a:ext cx="180900" cy="189900"/>
          </a:xfrm>
          <a:prstGeom prst="rect">
            <a:avLst/>
          </a:prstGeom>
          <a:noFill/>
          <a:ln>
            <a:noFill/>
          </a:ln>
        </p:spPr>
        <p:txBody>
          <a:bodyPr anchorCtr="0" anchor="t" bIns="0" lIns="0" spcFirstLastPara="1" rIns="0" wrap="square" tIns="5075">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38</a:t>
            </a:r>
            <a:endParaRPr sz="12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3" name="Shape 863"/>
        <p:cNvGrpSpPr/>
        <p:nvPr/>
      </p:nvGrpSpPr>
      <p:grpSpPr>
        <a:xfrm>
          <a:off x="0" y="0"/>
          <a:ext cx="0" cy="0"/>
          <a:chOff x="0" y="0"/>
          <a:chExt cx="0" cy="0"/>
        </a:xfrm>
      </p:grpSpPr>
      <p:sp>
        <p:nvSpPr>
          <p:cNvPr id="864" name="Google Shape;864;p61"/>
          <p:cNvSpPr txBox="1"/>
          <p:nvPr>
            <p:ph type="title"/>
          </p:nvPr>
        </p:nvSpPr>
        <p:spPr>
          <a:xfrm>
            <a:off x="964152" y="67628"/>
            <a:ext cx="79512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600"/>
              <a:t>Inverse Reinforcement Learning</a:t>
            </a:r>
            <a:endParaRPr sz="3600"/>
          </a:p>
        </p:txBody>
      </p:sp>
      <p:sp>
        <p:nvSpPr>
          <p:cNvPr id="865" name="Google Shape;865;p61"/>
          <p:cNvSpPr txBox="1"/>
          <p:nvPr/>
        </p:nvSpPr>
        <p:spPr>
          <a:xfrm>
            <a:off x="535940" y="843915"/>
            <a:ext cx="6748800" cy="9978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3200"/>
              <a:buFont typeface="Arial"/>
              <a:buChar char="•"/>
            </a:pPr>
            <a:r>
              <a:rPr lang="en-GB" sz="3200">
                <a:solidFill>
                  <a:schemeClr val="dk1"/>
                </a:solidFill>
                <a:latin typeface="Arial"/>
                <a:ea typeface="Arial"/>
                <a:cs typeface="Arial"/>
                <a:sym typeface="Arial"/>
              </a:rPr>
              <a:t>Learn policy from user demonstrations</a:t>
            </a:r>
            <a:endParaRPr sz="3200">
              <a:solidFill>
                <a:schemeClr val="dk1"/>
              </a:solidFill>
              <a:latin typeface="Arial"/>
              <a:ea typeface="Arial"/>
              <a:cs typeface="Arial"/>
              <a:sym typeface="Arial"/>
            </a:endParaRPr>
          </a:p>
        </p:txBody>
      </p:sp>
      <p:grpSp>
        <p:nvGrpSpPr>
          <p:cNvPr id="866" name="Google Shape;866;p61"/>
          <p:cNvGrpSpPr/>
          <p:nvPr/>
        </p:nvGrpSpPr>
        <p:grpSpPr>
          <a:xfrm>
            <a:off x="825500" y="1295400"/>
            <a:ext cx="7340700" cy="2695500"/>
            <a:chOff x="825500" y="1727200"/>
            <a:chExt cx="7340700" cy="3594000"/>
          </a:xfrm>
        </p:grpSpPr>
        <p:sp>
          <p:nvSpPr>
            <p:cNvPr id="867" name="Google Shape;867;p61"/>
            <p:cNvSpPr/>
            <p:nvPr/>
          </p:nvSpPr>
          <p:spPr>
            <a:xfrm>
              <a:off x="825500" y="1727200"/>
              <a:ext cx="7340700" cy="359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61"/>
            <p:cNvSpPr/>
            <p:nvPr/>
          </p:nvSpPr>
          <p:spPr>
            <a:xfrm>
              <a:off x="990600" y="1873250"/>
              <a:ext cx="7010400" cy="3259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61"/>
            <p:cNvSpPr/>
            <p:nvPr/>
          </p:nvSpPr>
          <p:spPr>
            <a:xfrm>
              <a:off x="946150" y="1828800"/>
              <a:ext cx="7099300" cy="3348354"/>
            </a:xfrm>
            <a:custGeom>
              <a:rect b="b" l="l" r="r" t="t"/>
              <a:pathLst>
                <a:path extrusionOk="0" h="3348354" w="7099300">
                  <a:moveTo>
                    <a:pt x="0" y="0"/>
                  </a:moveTo>
                  <a:lnTo>
                    <a:pt x="7099304" y="0"/>
                  </a:lnTo>
                  <a:lnTo>
                    <a:pt x="7099304" y="3348081"/>
                  </a:lnTo>
                  <a:lnTo>
                    <a:pt x="0" y="3348081"/>
                  </a:lnTo>
                  <a:lnTo>
                    <a:pt x="0" y="0"/>
                  </a:lnTo>
                  <a:close/>
                </a:path>
              </a:pathLst>
            </a:custGeom>
            <a:noFill/>
            <a:ln cap="flat" cmpd="sng" w="88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0" name="Google Shape;870;p61"/>
          <p:cNvSpPr txBox="1"/>
          <p:nvPr/>
        </p:nvSpPr>
        <p:spPr>
          <a:xfrm>
            <a:off x="297799" y="3971675"/>
            <a:ext cx="7340700" cy="1185900"/>
          </a:xfrm>
          <a:prstGeom prst="rect">
            <a:avLst/>
          </a:prstGeom>
          <a:noFill/>
          <a:ln>
            <a:noFill/>
          </a:ln>
        </p:spPr>
        <p:txBody>
          <a:bodyPr anchorCtr="0" anchor="t" bIns="0" lIns="0" spcFirstLastPara="1" rIns="0" wrap="square" tIns="8875">
            <a:spAutoFit/>
          </a:bodyPr>
          <a:lstStyle/>
          <a:p>
            <a:pPr indent="634" lvl="0" marL="12700" marR="5080" rtl="0" algn="ctr">
              <a:lnSpc>
                <a:spcPct val="100899"/>
              </a:lnSpc>
              <a:spcBef>
                <a:spcPts val="0"/>
              </a:spcBef>
              <a:spcAft>
                <a:spcPts val="0"/>
              </a:spcAft>
              <a:buNone/>
            </a:pPr>
            <a:r>
              <a:rPr lang="en-GB" sz="2800">
                <a:solidFill>
                  <a:schemeClr val="dk1"/>
                </a:solidFill>
                <a:latin typeface="Arial"/>
                <a:ea typeface="Arial"/>
                <a:cs typeface="Arial"/>
                <a:sym typeface="Arial"/>
              </a:rPr>
              <a:t>Stanford Autonomous Helicopter  </a:t>
            </a:r>
            <a:r>
              <a:rPr lang="en-GB" sz="2400" u="sng">
                <a:solidFill>
                  <a:srgbClr val="0000FF"/>
                </a:solidFill>
                <a:latin typeface="Arial"/>
                <a:ea typeface="Arial"/>
                <a:cs typeface="Arial"/>
                <a:sym typeface="Arial"/>
                <a:hlinkClick r:id="rId5">
                  <a:extLst>
                    <a:ext uri="{A12FA001-AC4F-418D-AE19-62706E023703}">
                      <ahyp:hlinkClr val="tx"/>
                    </a:ext>
                  </a:extLst>
                </a:hlinkClick>
              </a:rPr>
              <a:t>http://heli.stanford.edu/ </a:t>
            </a:r>
            <a:r>
              <a:rPr lang="en-GB" sz="2400">
                <a:solidFill>
                  <a:srgbClr val="0000FF"/>
                </a:solidFill>
                <a:latin typeface="Arial"/>
                <a:ea typeface="Arial"/>
                <a:cs typeface="Arial"/>
                <a:sym typeface="Arial"/>
              </a:rPr>
              <a:t> </a:t>
            </a:r>
            <a:r>
              <a:rPr lang="en-GB" sz="2400" u="sng">
                <a:solidFill>
                  <a:srgbClr val="0000FF"/>
                </a:solidFill>
                <a:latin typeface="Arial"/>
                <a:ea typeface="Arial"/>
                <a:cs typeface="Arial"/>
                <a:sym typeface="Arial"/>
              </a:rPr>
              <a:t>https://</a:t>
            </a:r>
            <a:r>
              <a:rPr lang="en-GB" sz="2400" u="sng">
                <a:solidFill>
                  <a:srgbClr val="0000FF"/>
                </a:solidFill>
                <a:latin typeface="Arial"/>
                <a:ea typeface="Arial"/>
                <a:cs typeface="Arial"/>
                <a:sym typeface="Arial"/>
                <a:hlinkClick r:id="rId6">
                  <a:extLst>
                    <a:ext uri="{A12FA001-AC4F-418D-AE19-62706E023703}">
                      <ahyp:hlinkClr val="tx"/>
                    </a:ext>
                  </a:extLst>
                </a:hlinkClick>
              </a:rPr>
              <a:t>www.youtube.com/watch?v=VCdxqn0fcnE</a:t>
            </a:r>
            <a:endParaRPr sz="2400">
              <a:solidFill>
                <a:schemeClr val="dk1"/>
              </a:solidFill>
              <a:latin typeface="Arial"/>
              <a:ea typeface="Arial"/>
              <a:cs typeface="Arial"/>
              <a:sym typeface="Arial"/>
            </a:endParaRPr>
          </a:p>
        </p:txBody>
      </p:sp>
      <p:sp>
        <p:nvSpPr>
          <p:cNvPr id="871" name="Google Shape;871;p61"/>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39</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5" name="Shape 875"/>
        <p:cNvGrpSpPr/>
        <p:nvPr/>
      </p:nvGrpSpPr>
      <p:grpSpPr>
        <a:xfrm>
          <a:off x="0" y="0"/>
          <a:ext cx="0" cy="0"/>
          <a:chOff x="0" y="0"/>
          <a:chExt cx="0" cy="0"/>
        </a:xfrm>
      </p:grpSpPr>
      <p:sp>
        <p:nvSpPr>
          <p:cNvPr id="876" name="Google Shape;876;p62"/>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40</a:t>
            </a:r>
            <a:endParaRPr/>
          </a:p>
        </p:txBody>
      </p:sp>
      <p:sp>
        <p:nvSpPr>
          <p:cNvPr id="877" name="Google Shape;877;p62"/>
          <p:cNvSpPr txBox="1"/>
          <p:nvPr>
            <p:ph type="title"/>
          </p:nvPr>
        </p:nvSpPr>
        <p:spPr>
          <a:xfrm>
            <a:off x="1377701" y="1859525"/>
            <a:ext cx="75447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Framing a Learning Problem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1" name="Shape 881"/>
        <p:cNvGrpSpPr/>
        <p:nvPr/>
      </p:nvGrpSpPr>
      <p:grpSpPr>
        <a:xfrm>
          <a:off x="0" y="0"/>
          <a:ext cx="0" cy="0"/>
          <a:chOff x="0" y="0"/>
          <a:chExt cx="0" cy="0"/>
        </a:xfrm>
      </p:grpSpPr>
      <p:sp>
        <p:nvSpPr>
          <p:cNvPr id="882" name="Google Shape;882;p63"/>
          <p:cNvSpPr txBox="1"/>
          <p:nvPr>
            <p:ph type="title"/>
          </p:nvPr>
        </p:nvSpPr>
        <p:spPr>
          <a:xfrm>
            <a:off x="1342072" y="67627"/>
            <a:ext cx="74208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Designing a Learning System</a:t>
            </a:r>
            <a:endParaRPr/>
          </a:p>
        </p:txBody>
      </p:sp>
      <p:sp>
        <p:nvSpPr>
          <p:cNvPr id="883" name="Google Shape;883;p63"/>
          <p:cNvSpPr txBox="1"/>
          <p:nvPr/>
        </p:nvSpPr>
        <p:spPr>
          <a:xfrm>
            <a:off x="764540" y="977265"/>
            <a:ext cx="7057500" cy="23052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Choose the training experience</a:t>
            </a:r>
            <a:endParaRPr sz="1800">
              <a:solidFill>
                <a:schemeClr val="dk1"/>
              </a:solidFill>
              <a:latin typeface="Arial"/>
              <a:ea typeface="Arial"/>
              <a:cs typeface="Arial"/>
              <a:sym typeface="Arial"/>
            </a:endParaRPr>
          </a:p>
          <a:p>
            <a:pPr indent="-342900" lvl="0" marL="355600" marR="0" rtl="0" algn="l">
              <a:lnSpc>
                <a:spcPct val="100000"/>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Choose exactly what is to be learned</a:t>
            </a:r>
            <a:endParaRPr sz="1800">
              <a:solidFill>
                <a:schemeClr val="dk1"/>
              </a:solidFill>
              <a:latin typeface="Arial"/>
              <a:ea typeface="Arial"/>
              <a:cs typeface="Arial"/>
              <a:sym typeface="Arial"/>
            </a:endParaRPr>
          </a:p>
          <a:p>
            <a:pPr indent="0" lvl="0" marL="469900" marR="0" rtl="0" algn="l">
              <a:lnSpc>
                <a:spcPct val="157777"/>
              </a:lnSpc>
              <a:spcBef>
                <a:spcPts val="40"/>
              </a:spcBef>
              <a:spcAft>
                <a:spcPts val="0"/>
              </a:spcAft>
              <a:buNone/>
            </a:pPr>
            <a:r>
              <a:rPr lang="en-GB" sz="1800">
                <a:solidFill>
                  <a:schemeClr val="dk1"/>
                </a:solidFill>
                <a:latin typeface="Arial"/>
                <a:ea typeface="Arial"/>
                <a:cs typeface="Arial"/>
                <a:sym typeface="Arial"/>
              </a:rPr>
              <a:t>– i.e. the </a:t>
            </a:r>
            <a:r>
              <a:rPr b="1" i="1" lang="en-GB" sz="1800">
                <a:solidFill>
                  <a:srgbClr val="FF0000"/>
                </a:solidFill>
                <a:latin typeface="Arial"/>
                <a:ea typeface="Arial"/>
                <a:cs typeface="Arial"/>
                <a:sym typeface="Arial"/>
              </a:rPr>
              <a:t>target function</a:t>
            </a:r>
            <a:endParaRPr sz="1800">
              <a:solidFill>
                <a:schemeClr val="dk1"/>
              </a:solidFill>
              <a:latin typeface="Arial"/>
              <a:ea typeface="Arial"/>
              <a:cs typeface="Arial"/>
              <a:sym typeface="Arial"/>
            </a:endParaRPr>
          </a:p>
          <a:p>
            <a:pPr indent="-342900" lvl="0" marL="355600" marR="0" rtl="0" algn="l">
              <a:lnSpc>
                <a:spcPct val="184444"/>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Choose how to represent the target function</a:t>
            </a:r>
            <a:endParaRPr sz="1800">
              <a:solidFill>
                <a:schemeClr val="dk1"/>
              </a:solidFill>
              <a:latin typeface="Arial"/>
              <a:ea typeface="Arial"/>
              <a:cs typeface="Arial"/>
              <a:sym typeface="Arial"/>
            </a:endParaRPr>
          </a:p>
          <a:p>
            <a:pPr indent="-342900" lvl="0" marL="355600" marR="5080" rtl="0" algn="l">
              <a:lnSpc>
                <a:spcPct val="150000"/>
              </a:lnSpc>
              <a:spcBef>
                <a:spcPts val="680"/>
              </a:spcBef>
              <a:spcAft>
                <a:spcPts val="0"/>
              </a:spcAft>
              <a:buClr>
                <a:schemeClr val="dk1"/>
              </a:buClr>
              <a:buSzPts val="1800"/>
              <a:buFont typeface="Arial"/>
              <a:buChar char="•"/>
            </a:pPr>
            <a:r>
              <a:rPr lang="en-GB" sz="1800">
                <a:solidFill>
                  <a:schemeClr val="dk1"/>
                </a:solidFill>
                <a:latin typeface="Arial"/>
                <a:ea typeface="Arial"/>
                <a:cs typeface="Arial"/>
                <a:sym typeface="Arial"/>
              </a:rPr>
              <a:t>Choose a learning algorithm to infer the target  function from the experience</a:t>
            </a:r>
            <a:endParaRPr sz="1800">
              <a:solidFill>
                <a:schemeClr val="dk1"/>
              </a:solidFill>
              <a:latin typeface="Arial"/>
              <a:ea typeface="Arial"/>
              <a:cs typeface="Arial"/>
              <a:sym typeface="Arial"/>
            </a:endParaRPr>
          </a:p>
        </p:txBody>
      </p:sp>
      <p:grpSp>
        <p:nvGrpSpPr>
          <p:cNvPr id="884" name="Google Shape;884;p63"/>
          <p:cNvGrpSpPr/>
          <p:nvPr/>
        </p:nvGrpSpPr>
        <p:grpSpPr>
          <a:xfrm>
            <a:off x="1646237" y="3629025"/>
            <a:ext cx="2165350" cy="725328"/>
            <a:chOff x="1646237" y="4838700"/>
            <a:chExt cx="2165350" cy="967104"/>
          </a:xfrm>
        </p:grpSpPr>
        <p:sp>
          <p:nvSpPr>
            <p:cNvPr id="885" name="Google Shape;885;p63"/>
            <p:cNvSpPr/>
            <p:nvPr/>
          </p:nvSpPr>
          <p:spPr>
            <a:xfrm>
              <a:off x="1646237" y="4838700"/>
              <a:ext cx="2165350" cy="967104"/>
            </a:xfrm>
            <a:custGeom>
              <a:rect b="b" l="l" r="r" t="t"/>
              <a:pathLst>
                <a:path extrusionOk="0" h="967104" w="216535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63"/>
            <p:cNvSpPr/>
            <p:nvPr/>
          </p:nvSpPr>
          <p:spPr>
            <a:xfrm>
              <a:off x="1646237" y="4838700"/>
              <a:ext cx="2165350" cy="967104"/>
            </a:xfrm>
            <a:custGeom>
              <a:rect b="b" l="l" r="r" t="t"/>
              <a:pathLst>
                <a:path extrusionOk="0" h="967104" w="216535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7" name="Google Shape;887;p63"/>
          <p:cNvSpPr txBox="1"/>
          <p:nvPr/>
        </p:nvSpPr>
        <p:spPr>
          <a:xfrm>
            <a:off x="1889450" y="3686175"/>
            <a:ext cx="1457400" cy="628500"/>
          </a:xfrm>
          <a:prstGeom prst="rect">
            <a:avLst/>
          </a:prstGeom>
          <a:noFill/>
          <a:ln>
            <a:noFill/>
          </a:ln>
        </p:spPr>
        <p:txBody>
          <a:bodyPr anchorCtr="0" anchor="t" bIns="0" lIns="0" spcFirstLastPara="1" rIns="0" wrap="square" tIns="27925">
            <a:spAutoFit/>
          </a:bodyPr>
          <a:lstStyle/>
          <a:p>
            <a:pPr indent="0" lvl="0" marL="12700" marR="5080" rtl="0" algn="l">
              <a:lnSpc>
                <a:spcPct val="116666"/>
              </a:lnSpc>
              <a:spcBef>
                <a:spcPts val="0"/>
              </a:spcBef>
              <a:spcAft>
                <a:spcPts val="0"/>
              </a:spcAft>
              <a:buNone/>
            </a:pPr>
            <a:r>
              <a:rPr lang="en-GB" sz="1800">
                <a:solidFill>
                  <a:schemeClr val="dk1"/>
                </a:solidFill>
                <a:latin typeface="Arial"/>
                <a:ea typeface="Arial"/>
                <a:cs typeface="Arial"/>
                <a:sym typeface="Arial"/>
              </a:rPr>
              <a:t>Environment/  Experience</a:t>
            </a:r>
            <a:endParaRPr sz="1800">
              <a:solidFill>
                <a:schemeClr val="dk1"/>
              </a:solidFill>
              <a:latin typeface="Arial"/>
              <a:ea typeface="Arial"/>
              <a:cs typeface="Arial"/>
              <a:sym typeface="Arial"/>
            </a:endParaRPr>
          </a:p>
        </p:txBody>
      </p:sp>
      <p:grpSp>
        <p:nvGrpSpPr>
          <p:cNvPr id="888" name="Google Shape;888;p63"/>
          <p:cNvGrpSpPr/>
          <p:nvPr/>
        </p:nvGrpSpPr>
        <p:grpSpPr>
          <a:xfrm>
            <a:off x="5105400" y="3228975"/>
            <a:ext cx="2171700" cy="457200"/>
            <a:chOff x="5105400" y="4305300"/>
            <a:chExt cx="2171700" cy="609600"/>
          </a:xfrm>
        </p:grpSpPr>
        <p:sp>
          <p:nvSpPr>
            <p:cNvPr id="889" name="Google Shape;889;p63"/>
            <p:cNvSpPr/>
            <p:nvPr/>
          </p:nvSpPr>
          <p:spPr>
            <a:xfrm>
              <a:off x="5143500" y="4305300"/>
              <a:ext cx="2133600" cy="5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63"/>
            <p:cNvSpPr/>
            <p:nvPr/>
          </p:nvSpPr>
          <p:spPr>
            <a:xfrm>
              <a:off x="5105400" y="4305300"/>
              <a:ext cx="1117500" cy="609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63"/>
            <p:cNvSpPr/>
            <p:nvPr/>
          </p:nvSpPr>
          <p:spPr>
            <a:xfrm>
              <a:off x="5213349" y="4349750"/>
              <a:ext cx="1993800" cy="409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2" name="Google Shape;892;p63"/>
          <p:cNvSpPr txBox="1"/>
          <p:nvPr/>
        </p:nvSpPr>
        <p:spPr>
          <a:xfrm>
            <a:off x="5213350" y="3262313"/>
            <a:ext cx="1993800" cy="332100"/>
          </a:xfrm>
          <a:prstGeom prst="rect">
            <a:avLst/>
          </a:prstGeom>
          <a:noFill/>
          <a:ln cap="flat" cmpd="sng" w="12700">
            <a:solidFill>
              <a:srgbClr val="4A7EBB"/>
            </a:solidFill>
            <a:prstDash val="solid"/>
            <a:round/>
            <a:headEnd len="sm" w="sm" type="none"/>
            <a:tailEnd len="sm" w="sm" type="none"/>
          </a:ln>
        </p:spPr>
        <p:txBody>
          <a:bodyPr anchorCtr="0" anchor="t" bIns="0" lIns="0" spcFirstLastPara="1" rIns="0" wrap="square" tIns="54600">
            <a:spAutoFit/>
          </a:bodyPr>
          <a:lstStyle/>
          <a:p>
            <a:pPr indent="0" lvl="0" marL="89535" marR="0" rtl="0" algn="l">
              <a:lnSpc>
                <a:spcPct val="100000"/>
              </a:lnSpc>
              <a:spcBef>
                <a:spcPts val="0"/>
              </a:spcBef>
              <a:spcAft>
                <a:spcPts val="0"/>
              </a:spcAft>
              <a:buNone/>
            </a:pPr>
            <a:r>
              <a:rPr lang="en-GB" sz="1800">
                <a:solidFill>
                  <a:schemeClr val="dk1"/>
                </a:solidFill>
                <a:latin typeface="Arial"/>
                <a:ea typeface="Arial"/>
                <a:cs typeface="Arial"/>
                <a:sym typeface="Arial"/>
              </a:rPr>
              <a:t>Learner</a:t>
            </a:r>
            <a:endParaRPr sz="1800">
              <a:solidFill>
                <a:schemeClr val="dk1"/>
              </a:solidFill>
              <a:latin typeface="Arial"/>
              <a:ea typeface="Arial"/>
              <a:cs typeface="Arial"/>
              <a:sym typeface="Arial"/>
            </a:endParaRPr>
          </a:p>
        </p:txBody>
      </p:sp>
      <p:grpSp>
        <p:nvGrpSpPr>
          <p:cNvPr id="893" name="Google Shape;893;p63"/>
          <p:cNvGrpSpPr/>
          <p:nvPr/>
        </p:nvGrpSpPr>
        <p:grpSpPr>
          <a:xfrm>
            <a:off x="3804234" y="3392090"/>
            <a:ext cx="3345865" cy="837010"/>
            <a:chOff x="3804234" y="4522787"/>
            <a:chExt cx="3345865" cy="1116013"/>
          </a:xfrm>
        </p:grpSpPr>
        <p:sp>
          <p:nvSpPr>
            <p:cNvPr id="894" name="Google Shape;894;p63"/>
            <p:cNvSpPr/>
            <p:nvPr/>
          </p:nvSpPr>
          <p:spPr>
            <a:xfrm>
              <a:off x="3804234" y="4522787"/>
              <a:ext cx="1341120" cy="812800"/>
            </a:xfrm>
            <a:custGeom>
              <a:rect b="b" l="l" r="r" t="t"/>
              <a:pathLst>
                <a:path extrusionOk="0" h="812800" w="1341120">
                  <a:moveTo>
                    <a:pt x="1340853" y="0"/>
                  </a:moveTo>
                  <a:lnTo>
                    <a:pt x="1245298" y="7353"/>
                  </a:lnTo>
                  <a:lnTo>
                    <a:pt x="1259992" y="31851"/>
                  </a:lnTo>
                  <a:lnTo>
                    <a:pt x="0" y="787844"/>
                  </a:lnTo>
                  <a:lnTo>
                    <a:pt x="14706" y="812355"/>
                  </a:lnTo>
                  <a:lnTo>
                    <a:pt x="1274699" y="56362"/>
                  </a:lnTo>
                  <a:lnTo>
                    <a:pt x="1289392" y="80860"/>
                  </a:lnTo>
                  <a:lnTo>
                    <a:pt x="134085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63"/>
            <p:cNvSpPr/>
            <p:nvPr/>
          </p:nvSpPr>
          <p:spPr>
            <a:xfrm>
              <a:off x="5299074" y="5102225"/>
              <a:ext cx="1851025" cy="536575"/>
            </a:xfrm>
            <a:custGeom>
              <a:rect b="b" l="l" r="r" t="t"/>
              <a:pathLst>
                <a:path extrusionOk="0" h="536575" w="1851025">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63"/>
            <p:cNvSpPr/>
            <p:nvPr/>
          </p:nvSpPr>
          <p:spPr>
            <a:xfrm>
              <a:off x="5299074" y="5102225"/>
              <a:ext cx="1851025" cy="536575"/>
            </a:xfrm>
            <a:custGeom>
              <a:rect b="b" l="l" r="r" t="t"/>
              <a:pathLst>
                <a:path extrusionOk="0" h="536575" w="1851025">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7" name="Google Shape;897;p63"/>
          <p:cNvSpPr txBox="1"/>
          <p:nvPr/>
        </p:nvSpPr>
        <p:spPr>
          <a:xfrm>
            <a:off x="5638800" y="3874294"/>
            <a:ext cx="12954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Knowledge</a:t>
            </a:r>
            <a:endParaRPr/>
          </a:p>
        </p:txBody>
      </p:sp>
      <p:grpSp>
        <p:nvGrpSpPr>
          <p:cNvPr id="898" name="Google Shape;898;p63"/>
          <p:cNvGrpSpPr/>
          <p:nvPr/>
        </p:nvGrpSpPr>
        <p:grpSpPr>
          <a:xfrm>
            <a:off x="5105400" y="4438411"/>
            <a:ext cx="2171800" cy="534077"/>
            <a:chOff x="5105400" y="5918200"/>
            <a:chExt cx="2171800" cy="901700"/>
          </a:xfrm>
        </p:grpSpPr>
        <p:sp>
          <p:nvSpPr>
            <p:cNvPr id="899" name="Google Shape;899;p63"/>
            <p:cNvSpPr/>
            <p:nvPr/>
          </p:nvSpPr>
          <p:spPr>
            <a:xfrm>
              <a:off x="5156200" y="5918200"/>
              <a:ext cx="2121000" cy="863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63"/>
            <p:cNvSpPr/>
            <p:nvPr/>
          </p:nvSpPr>
          <p:spPr>
            <a:xfrm>
              <a:off x="5105400" y="5943600"/>
              <a:ext cx="1600200" cy="8763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63"/>
            <p:cNvSpPr/>
            <p:nvPr/>
          </p:nvSpPr>
          <p:spPr>
            <a:xfrm>
              <a:off x="5219699" y="5972174"/>
              <a:ext cx="1993800" cy="7143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02" name="Google Shape;902;p63"/>
          <p:cNvSpPr txBox="1"/>
          <p:nvPr/>
        </p:nvSpPr>
        <p:spPr>
          <a:xfrm>
            <a:off x="5219699" y="4479131"/>
            <a:ext cx="2346300" cy="686100"/>
          </a:xfrm>
          <a:prstGeom prst="rect">
            <a:avLst/>
          </a:prstGeom>
          <a:noFill/>
          <a:ln cap="flat" cmpd="sng" w="12700">
            <a:solidFill>
              <a:srgbClr val="4A7EBB"/>
            </a:solidFill>
            <a:prstDash val="solid"/>
            <a:round/>
            <a:headEnd len="sm" w="sm" type="none"/>
            <a:tailEnd len="sm" w="sm" type="none"/>
          </a:ln>
        </p:spPr>
        <p:txBody>
          <a:bodyPr anchorCtr="0" anchor="t" bIns="0" lIns="0" spcFirstLastPara="1" rIns="0" wrap="square" tIns="85075">
            <a:spAutoFit/>
          </a:bodyPr>
          <a:lstStyle/>
          <a:p>
            <a:pPr indent="0" lvl="0" marL="89535" marR="701675" rtl="0" algn="l">
              <a:lnSpc>
                <a:spcPct val="116666"/>
              </a:lnSpc>
              <a:spcBef>
                <a:spcPts val="0"/>
              </a:spcBef>
              <a:spcAft>
                <a:spcPts val="0"/>
              </a:spcAft>
              <a:buNone/>
            </a:pPr>
            <a:r>
              <a:rPr lang="en-GB" sz="1800">
                <a:solidFill>
                  <a:schemeClr val="dk1"/>
                </a:solidFill>
                <a:latin typeface="Arial"/>
                <a:ea typeface="Arial"/>
                <a:cs typeface="Arial"/>
                <a:sym typeface="Arial"/>
              </a:rPr>
              <a:t>Performance  Element</a:t>
            </a:r>
            <a:endParaRPr sz="1800">
              <a:solidFill>
                <a:schemeClr val="dk1"/>
              </a:solidFill>
              <a:latin typeface="Arial"/>
              <a:ea typeface="Arial"/>
              <a:cs typeface="Arial"/>
              <a:sym typeface="Arial"/>
            </a:endParaRPr>
          </a:p>
        </p:txBody>
      </p:sp>
      <p:sp>
        <p:nvSpPr>
          <p:cNvPr id="903" name="Google Shape;903;p63"/>
          <p:cNvSpPr/>
          <p:nvPr/>
        </p:nvSpPr>
        <p:spPr>
          <a:xfrm>
            <a:off x="3803281" y="3569046"/>
            <a:ext cx="2460625" cy="1178242"/>
          </a:xfrm>
          <a:custGeom>
            <a:rect b="b" l="l" r="r" t="t"/>
            <a:pathLst>
              <a:path extrusionOk="0" h="1570989" w="2460625">
                <a:moveTo>
                  <a:pt x="1416418" y="1570634"/>
                </a:moveTo>
                <a:lnTo>
                  <a:pt x="1371600" y="1485925"/>
                </a:lnTo>
                <a:lnTo>
                  <a:pt x="1354988" y="1509166"/>
                </a:lnTo>
                <a:lnTo>
                  <a:pt x="16611" y="552538"/>
                </a:lnTo>
                <a:lnTo>
                  <a:pt x="0" y="575779"/>
                </a:lnTo>
                <a:lnTo>
                  <a:pt x="1338364" y="1532420"/>
                </a:lnTo>
                <a:lnTo>
                  <a:pt x="1321752" y="1555661"/>
                </a:lnTo>
                <a:lnTo>
                  <a:pt x="1416418" y="1570634"/>
                </a:lnTo>
                <a:close/>
              </a:path>
              <a:path extrusionOk="0" h="1570989" w="2460625">
                <a:moveTo>
                  <a:pt x="2458262" y="1128776"/>
                </a:moveTo>
                <a:lnTo>
                  <a:pt x="2429687" y="1128090"/>
                </a:lnTo>
                <a:lnTo>
                  <a:pt x="2435593" y="880414"/>
                </a:lnTo>
                <a:lnTo>
                  <a:pt x="2407018" y="879741"/>
                </a:lnTo>
                <a:lnTo>
                  <a:pt x="2401125" y="1127417"/>
                </a:lnTo>
                <a:lnTo>
                  <a:pt x="2372563" y="1126731"/>
                </a:lnTo>
                <a:lnTo>
                  <a:pt x="2413368" y="1213446"/>
                </a:lnTo>
                <a:lnTo>
                  <a:pt x="2458262" y="1128776"/>
                </a:lnTo>
                <a:close/>
              </a:path>
              <a:path extrusionOk="0" h="1570989" w="2460625">
                <a:moveTo>
                  <a:pt x="2460561" y="256057"/>
                </a:moveTo>
                <a:lnTo>
                  <a:pt x="2432012" y="257251"/>
                </a:lnTo>
                <a:lnTo>
                  <a:pt x="2421293" y="0"/>
                </a:lnTo>
                <a:lnTo>
                  <a:pt x="2392743" y="1193"/>
                </a:lnTo>
                <a:lnTo>
                  <a:pt x="2403462" y="258445"/>
                </a:lnTo>
                <a:lnTo>
                  <a:pt x="2374912" y="259626"/>
                </a:lnTo>
                <a:lnTo>
                  <a:pt x="2421305" y="343496"/>
                </a:lnTo>
                <a:lnTo>
                  <a:pt x="2460561" y="25605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63"/>
          <p:cNvSpPr txBox="1"/>
          <p:nvPr/>
        </p:nvSpPr>
        <p:spPr>
          <a:xfrm>
            <a:off x="152399" y="4816554"/>
            <a:ext cx="2143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slide by Ray Mooney</a:t>
            </a:r>
            <a:endParaRPr sz="1400">
              <a:solidFill>
                <a:schemeClr val="dk1"/>
              </a:solidFill>
              <a:latin typeface="Arial"/>
              <a:ea typeface="Arial"/>
              <a:cs typeface="Arial"/>
              <a:sym typeface="Arial"/>
            </a:endParaRPr>
          </a:p>
        </p:txBody>
      </p:sp>
      <p:sp>
        <p:nvSpPr>
          <p:cNvPr id="905" name="Google Shape;905;p63"/>
          <p:cNvSpPr txBox="1"/>
          <p:nvPr/>
        </p:nvSpPr>
        <p:spPr>
          <a:xfrm>
            <a:off x="3583940" y="3317262"/>
            <a:ext cx="12249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Training data</a:t>
            </a:r>
            <a:endParaRPr sz="1800">
              <a:solidFill>
                <a:schemeClr val="dk1"/>
              </a:solidFill>
              <a:latin typeface="Arial"/>
              <a:ea typeface="Arial"/>
              <a:cs typeface="Arial"/>
              <a:sym typeface="Arial"/>
            </a:endParaRPr>
          </a:p>
        </p:txBody>
      </p:sp>
      <p:sp>
        <p:nvSpPr>
          <p:cNvPr id="906" name="Google Shape;906;p63"/>
          <p:cNvSpPr txBox="1"/>
          <p:nvPr/>
        </p:nvSpPr>
        <p:spPr>
          <a:xfrm>
            <a:off x="3561105" y="4407099"/>
            <a:ext cx="11379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800">
                <a:solidFill>
                  <a:schemeClr val="dk1"/>
                </a:solidFill>
                <a:latin typeface="Arial"/>
                <a:ea typeface="Arial"/>
                <a:cs typeface="Arial"/>
                <a:sym typeface="Arial"/>
              </a:rPr>
              <a:t>Testing data</a:t>
            </a:r>
            <a:endParaRPr sz="1800">
              <a:solidFill>
                <a:schemeClr val="dk1"/>
              </a:solidFill>
              <a:latin typeface="Arial"/>
              <a:ea typeface="Arial"/>
              <a:cs typeface="Arial"/>
              <a:sym typeface="Arial"/>
            </a:endParaRPr>
          </a:p>
        </p:txBody>
      </p:sp>
      <p:sp>
        <p:nvSpPr>
          <p:cNvPr id="907" name="Google Shape;907;p63"/>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41</a:t>
            </a:r>
            <a:endParaRPr sz="12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1" name="Shape 911"/>
        <p:cNvGrpSpPr/>
        <p:nvPr/>
      </p:nvGrpSpPr>
      <p:grpSpPr>
        <a:xfrm>
          <a:off x="0" y="0"/>
          <a:ext cx="0" cy="0"/>
          <a:chOff x="0" y="0"/>
          <a:chExt cx="0" cy="0"/>
        </a:xfrm>
      </p:grpSpPr>
      <p:sp>
        <p:nvSpPr>
          <p:cNvPr id="912" name="Google Shape;912;p64"/>
          <p:cNvSpPr txBox="1"/>
          <p:nvPr>
            <p:ph type="title"/>
          </p:nvPr>
        </p:nvSpPr>
        <p:spPr>
          <a:xfrm>
            <a:off x="1368424" y="67627"/>
            <a:ext cx="7623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a:t>Training vs. Test Distribution</a:t>
            </a:r>
            <a:endParaRPr/>
          </a:p>
        </p:txBody>
      </p:sp>
      <p:sp>
        <p:nvSpPr>
          <p:cNvPr id="913" name="Google Shape;913;p64"/>
          <p:cNvSpPr txBox="1"/>
          <p:nvPr/>
        </p:nvSpPr>
        <p:spPr>
          <a:xfrm>
            <a:off x="535940" y="843915"/>
            <a:ext cx="7853100" cy="1203600"/>
          </a:xfrm>
          <a:prstGeom prst="rect">
            <a:avLst/>
          </a:prstGeom>
          <a:noFill/>
          <a:ln>
            <a:noFill/>
          </a:ln>
        </p:spPr>
        <p:txBody>
          <a:bodyPr anchorCtr="0" anchor="t" bIns="0" lIns="0" spcFirstLastPara="1" rIns="0" wrap="square" tIns="10775">
            <a:spAutoFit/>
          </a:bodyPr>
          <a:lstStyle/>
          <a:p>
            <a:pPr indent="-342900" lvl="0" marL="355600" marR="80010" rtl="0" algn="l">
              <a:lnSpc>
                <a:spcPct val="100299"/>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We generally assume that the training and  test examples are independently drawn from  the same overall distribution of data</a:t>
            </a:r>
            <a:endParaRPr sz="1800">
              <a:solidFill>
                <a:schemeClr val="dk1"/>
              </a:solidFill>
              <a:latin typeface="Arial"/>
              <a:ea typeface="Arial"/>
              <a:cs typeface="Arial"/>
              <a:sym typeface="Arial"/>
            </a:endParaRPr>
          </a:p>
          <a:p>
            <a:pPr indent="-285750" lvl="0" marL="755650" marR="5080" rtl="0" algn="l">
              <a:lnSpc>
                <a:spcPct val="101200"/>
              </a:lnSpc>
              <a:spcBef>
                <a:spcPts val="620"/>
              </a:spcBef>
              <a:spcAft>
                <a:spcPts val="0"/>
              </a:spcAft>
              <a:buNone/>
            </a:pPr>
            <a:r>
              <a:rPr lang="en-GB" sz="1800">
                <a:solidFill>
                  <a:schemeClr val="dk1"/>
                </a:solidFill>
                <a:latin typeface="Arial"/>
                <a:ea typeface="Arial"/>
                <a:cs typeface="Arial"/>
                <a:sym typeface="Arial"/>
              </a:rPr>
              <a:t>– We call this “i.i.d” which stands for “independent  and identically distributed”</a:t>
            </a:r>
            <a:endParaRPr/>
          </a:p>
        </p:txBody>
      </p:sp>
      <p:sp>
        <p:nvSpPr>
          <p:cNvPr id="914" name="Google Shape;914;p64"/>
          <p:cNvSpPr txBox="1"/>
          <p:nvPr/>
        </p:nvSpPr>
        <p:spPr>
          <a:xfrm>
            <a:off x="1218602" y="2400300"/>
            <a:ext cx="7740000" cy="2669700"/>
          </a:xfrm>
          <a:prstGeom prst="rect">
            <a:avLst/>
          </a:prstGeom>
          <a:noFill/>
          <a:ln>
            <a:noFill/>
          </a:ln>
        </p:spPr>
        <p:txBody>
          <a:bodyPr anchorCtr="0" anchor="t" bIns="0" lIns="0" spcFirstLastPara="1" rIns="0" wrap="square" tIns="12700">
            <a:spAutoFit/>
          </a:bodyPr>
          <a:lstStyle/>
          <a:p>
            <a:pPr indent="-342900" lvl="0" marL="812800" marR="0" rtl="0" algn="l">
              <a:lnSpc>
                <a:spcPct val="212222"/>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If examples are not independent, requires</a:t>
            </a:r>
            <a:endParaRPr sz="1800">
              <a:solidFill>
                <a:schemeClr val="dk1"/>
              </a:solidFill>
              <a:latin typeface="Arial"/>
              <a:ea typeface="Arial"/>
              <a:cs typeface="Arial"/>
              <a:sym typeface="Arial"/>
            </a:endParaRPr>
          </a:p>
          <a:p>
            <a:pPr indent="0" lvl="0" marL="812800" marR="0" rtl="0" algn="l">
              <a:lnSpc>
                <a:spcPct val="212222"/>
              </a:lnSpc>
              <a:spcBef>
                <a:spcPts val="0"/>
              </a:spcBef>
              <a:spcAft>
                <a:spcPts val="0"/>
              </a:spcAft>
              <a:buNone/>
            </a:pPr>
            <a:r>
              <a:rPr b="1" i="1" lang="en-GB" sz="1800">
                <a:solidFill>
                  <a:srgbClr val="FF0000"/>
                </a:solidFill>
                <a:latin typeface="Arial"/>
                <a:ea typeface="Arial"/>
                <a:cs typeface="Arial"/>
                <a:sym typeface="Arial"/>
              </a:rPr>
              <a:t>collective classification</a:t>
            </a:r>
            <a:endParaRPr sz="1800">
              <a:solidFill>
                <a:schemeClr val="dk1"/>
              </a:solidFill>
              <a:latin typeface="Arial"/>
              <a:ea typeface="Arial"/>
              <a:cs typeface="Arial"/>
              <a:sym typeface="Arial"/>
            </a:endParaRPr>
          </a:p>
          <a:p>
            <a:pPr indent="-342900" lvl="0" marL="812800" marR="0" rtl="0" algn="l">
              <a:lnSpc>
                <a:spcPct val="100000"/>
              </a:lnSpc>
              <a:spcBef>
                <a:spcPts val="2360"/>
              </a:spcBef>
              <a:spcAft>
                <a:spcPts val="0"/>
              </a:spcAft>
              <a:buClr>
                <a:schemeClr val="dk1"/>
              </a:buClr>
              <a:buSzPts val="1800"/>
              <a:buFont typeface="Arial"/>
              <a:buChar char="•"/>
            </a:pPr>
            <a:r>
              <a:rPr lang="en-GB" sz="1800">
                <a:solidFill>
                  <a:schemeClr val="dk1"/>
                </a:solidFill>
                <a:latin typeface="Arial"/>
                <a:ea typeface="Arial"/>
                <a:cs typeface="Arial"/>
                <a:sym typeface="Arial"/>
              </a:rPr>
              <a:t>If test distribution is different, requires</a:t>
            </a:r>
            <a:endParaRPr sz="1800">
              <a:solidFill>
                <a:schemeClr val="dk1"/>
              </a:solidFill>
              <a:latin typeface="Arial"/>
              <a:ea typeface="Arial"/>
              <a:cs typeface="Arial"/>
              <a:sym typeface="Arial"/>
            </a:endParaRPr>
          </a:p>
          <a:p>
            <a:pPr indent="0" lvl="0" marL="812800" marR="0" rtl="0" algn="l">
              <a:lnSpc>
                <a:spcPct val="100000"/>
              </a:lnSpc>
              <a:spcBef>
                <a:spcPts val="60"/>
              </a:spcBef>
              <a:spcAft>
                <a:spcPts val="0"/>
              </a:spcAft>
              <a:buNone/>
            </a:pPr>
            <a:r>
              <a:rPr b="1" i="1" lang="en-GB" sz="1800">
                <a:solidFill>
                  <a:srgbClr val="FF0000"/>
                </a:solidFill>
                <a:latin typeface="Arial"/>
                <a:ea typeface="Arial"/>
                <a:cs typeface="Arial"/>
                <a:sym typeface="Arial"/>
              </a:rPr>
              <a:t>transfer learning</a:t>
            </a:r>
            <a:endParaRPr sz="1800">
              <a:solidFill>
                <a:schemeClr val="dk1"/>
              </a:solidFill>
              <a:latin typeface="Arial"/>
              <a:ea typeface="Arial"/>
              <a:cs typeface="Arial"/>
              <a:sym typeface="Arial"/>
            </a:endParaRPr>
          </a:p>
          <a:p>
            <a:pPr indent="0" lvl="0" marL="12700" marR="0" rtl="0" algn="l">
              <a:lnSpc>
                <a:spcPct val="100000"/>
              </a:lnSpc>
              <a:spcBef>
                <a:spcPts val="3125"/>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15" name="Google Shape;915;p64"/>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42</a:t>
            </a:r>
            <a:endParaRPr sz="12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9" name="Shape 919"/>
        <p:cNvGrpSpPr/>
        <p:nvPr/>
      </p:nvGrpSpPr>
      <p:grpSpPr>
        <a:xfrm>
          <a:off x="0" y="0"/>
          <a:ext cx="0" cy="0"/>
          <a:chOff x="0" y="0"/>
          <a:chExt cx="0" cy="0"/>
        </a:xfrm>
      </p:grpSpPr>
      <p:sp>
        <p:nvSpPr>
          <p:cNvPr id="920" name="Google Shape;920;p65"/>
          <p:cNvSpPr txBox="1"/>
          <p:nvPr>
            <p:ph type="title"/>
          </p:nvPr>
        </p:nvSpPr>
        <p:spPr>
          <a:xfrm>
            <a:off x="2680487" y="67627"/>
            <a:ext cx="57453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a:latin typeface="Arial"/>
                <a:ea typeface="Arial"/>
                <a:cs typeface="Arial"/>
                <a:sym typeface="Arial"/>
              </a:rPr>
              <a:t>ML in a Nutshell</a:t>
            </a:r>
            <a:endParaRPr/>
          </a:p>
        </p:txBody>
      </p:sp>
      <p:sp>
        <p:nvSpPr>
          <p:cNvPr id="921" name="Google Shape;921;p65"/>
          <p:cNvSpPr txBox="1"/>
          <p:nvPr/>
        </p:nvSpPr>
        <p:spPr>
          <a:xfrm>
            <a:off x="535940" y="843915"/>
            <a:ext cx="7476000" cy="2629500"/>
          </a:xfrm>
          <a:prstGeom prst="rect">
            <a:avLst/>
          </a:prstGeom>
          <a:noFill/>
          <a:ln>
            <a:noFill/>
          </a:ln>
        </p:spPr>
        <p:txBody>
          <a:bodyPr anchorCtr="0" anchor="t" bIns="0" lIns="0" spcFirstLastPara="1" rIns="0" wrap="square" tIns="33000">
            <a:spAutoFit/>
          </a:bodyPr>
          <a:lstStyle/>
          <a:p>
            <a:pPr indent="-342900" lvl="0" marL="355600" marR="756920" rtl="0" algn="l">
              <a:lnSpc>
                <a:spcPct val="211111"/>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Tens of thousands of machine learning  algorithms</a:t>
            </a:r>
            <a:endParaRPr sz="1800">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Hundreds new every year</a:t>
            </a:r>
            <a:endParaRPr b="0" i="0" sz="1800" u="none" cap="none" strike="noStrike">
              <a:solidFill>
                <a:schemeClr val="dk1"/>
              </a:solidFill>
              <a:latin typeface="Arial"/>
              <a:ea typeface="Arial"/>
              <a:cs typeface="Arial"/>
              <a:sym typeface="Arial"/>
            </a:endParaRPr>
          </a:p>
          <a:p>
            <a:pPr indent="0" lvl="1" marL="457200" marR="0" rtl="0" algn="l">
              <a:lnSpc>
                <a:spcPct val="100000"/>
              </a:lnSpc>
              <a:spcBef>
                <a:spcPts val="4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Every ML algorithm has three components:</a:t>
            </a:r>
            <a:endParaRPr sz="1800">
              <a:solidFill>
                <a:schemeClr val="dk1"/>
              </a:solidFill>
              <a:latin typeface="Arial"/>
              <a:ea typeface="Arial"/>
              <a:cs typeface="Arial"/>
              <a:sym typeface="Arial"/>
            </a:endParaRPr>
          </a:p>
          <a:p>
            <a:pPr indent="-285750" lvl="1" marL="755650" marR="0" rtl="0" algn="l">
              <a:lnSpc>
                <a:spcPct val="100000"/>
              </a:lnSpc>
              <a:spcBef>
                <a:spcPts val="660"/>
              </a:spcBef>
              <a:spcAft>
                <a:spcPts val="0"/>
              </a:spcAft>
              <a:buClr>
                <a:schemeClr val="dk1"/>
              </a:buClr>
              <a:buSzPts val="1800"/>
              <a:buFont typeface="Arial"/>
              <a:buChar char="–"/>
            </a:pPr>
            <a:r>
              <a:rPr b="1" i="0" lang="en-GB" sz="1800" u="none" cap="none" strike="noStrike">
                <a:solidFill>
                  <a:schemeClr val="dk1"/>
                </a:solidFill>
                <a:latin typeface="Arial"/>
                <a:ea typeface="Arial"/>
                <a:cs typeface="Arial"/>
                <a:sym typeface="Arial"/>
              </a:rPr>
              <a:t>Representation</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740"/>
              </a:spcBef>
              <a:spcAft>
                <a:spcPts val="0"/>
              </a:spcAft>
              <a:buClr>
                <a:schemeClr val="dk1"/>
              </a:buClr>
              <a:buSzPts val="1800"/>
              <a:buFont typeface="Arial"/>
              <a:buChar char="–"/>
            </a:pPr>
            <a:r>
              <a:rPr b="1" i="0" lang="en-GB" sz="1800" u="none" cap="none" strike="noStrike">
                <a:solidFill>
                  <a:schemeClr val="dk1"/>
                </a:solidFill>
                <a:latin typeface="Arial"/>
                <a:ea typeface="Arial"/>
                <a:cs typeface="Arial"/>
                <a:sym typeface="Arial"/>
              </a:rPr>
              <a:t>Optimization</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640"/>
              </a:spcBef>
              <a:spcAft>
                <a:spcPts val="0"/>
              </a:spcAft>
              <a:buClr>
                <a:schemeClr val="dk1"/>
              </a:buClr>
              <a:buSzPts val="1800"/>
              <a:buFont typeface="Arial"/>
              <a:buChar char="–"/>
            </a:pPr>
            <a:r>
              <a:rPr b="1" i="0" lang="en-GB" sz="1800" u="none" cap="none" strike="noStrike">
                <a:solidFill>
                  <a:schemeClr val="dk1"/>
                </a:solidFill>
                <a:latin typeface="Arial"/>
                <a:ea typeface="Arial"/>
                <a:cs typeface="Arial"/>
                <a:sym typeface="Arial"/>
              </a:rPr>
              <a:t>Evaluation</a:t>
            </a:r>
            <a:endParaRPr b="0" i="0" sz="1800" u="none" cap="none" strike="noStrike">
              <a:solidFill>
                <a:schemeClr val="dk1"/>
              </a:solidFill>
              <a:latin typeface="Arial"/>
              <a:ea typeface="Arial"/>
              <a:cs typeface="Arial"/>
              <a:sym typeface="Arial"/>
            </a:endParaRPr>
          </a:p>
        </p:txBody>
      </p:sp>
      <p:sp>
        <p:nvSpPr>
          <p:cNvPr id="922" name="Google Shape;922;p65"/>
          <p:cNvSpPr txBox="1"/>
          <p:nvPr/>
        </p:nvSpPr>
        <p:spPr>
          <a:xfrm>
            <a:off x="78739" y="4927133"/>
            <a:ext cx="21063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Pedro Domingos</a:t>
            </a:r>
            <a:endParaRPr sz="1400">
              <a:solidFill>
                <a:schemeClr val="dk1"/>
              </a:solidFill>
              <a:latin typeface="Arial"/>
              <a:ea typeface="Arial"/>
              <a:cs typeface="Arial"/>
              <a:sym typeface="Arial"/>
            </a:endParaRPr>
          </a:p>
        </p:txBody>
      </p:sp>
      <p:sp>
        <p:nvSpPr>
          <p:cNvPr id="923" name="Google Shape;923;p65"/>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43</a:t>
            </a:r>
            <a:endParaRPr sz="12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GB" sz="2200">
                <a:solidFill>
                  <a:srgbClr val="5F6368"/>
                </a:solidFill>
                <a:highlight>
                  <a:srgbClr val="FFFFFF"/>
                </a:highlight>
              </a:rPr>
              <a:t>Safety Integrity Level</a:t>
            </a:r>
            <a:r>
              <a:rPr lang="en-GB" sz="2200">
                <a:solidFill>
                  <a:srgbClr val="4D5156"/>
                </a:solidFill>
                <a:highlight>
                  <a:srgbClr val="FFFFFF"/>
                </a:highlight>
              </a:rPr>
              <a:t> : Standard</a:t>
            </a:r>
            <a:endParaRPr sz="2200"/>
          </a:p>
        </p:txBody>
      </p:sp>
      <p:sp>
        <p:nvSpPr>
          <p:cNvPr id="105" name="Google Shape;105;p21"/>
          <p:cNvSpPr txBox="1"/>
          <p:nvPr>
            <p:ph idx="1" type="body"/>
          </p:nvPr>
        </p:nvSpPr>
        <p:spPr>
          <a:xfrm>
            <a:off x="311700" y="1152475"/>
            <a:ext cx="4097100" cy="399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Safety Integrity Levels (SIL)  define the criticality of the component, </a:t>
            </a:r>
            <a:endParaRPr sz="1600"/>
          </a:p>
          <a:p>
            <a:pPr indent="-330200" lvl="0" marL="457200" rtl="0" algn="l">
              <a:spcBef>
                <a:spcPts val="0"/>
              </a:spcBef>
              <a:spcAft>
                <a:spcPts val="0"/>
              </a:spcAft>
              <a:buSzPts val="1600"/>
              <a:buChar char="●"/>
            </a:pPr>
            <a:r>
              <a:rPr lang="en-GB" sz="1600"/>
              <a:t>Each SIL requires different development techniques as well as testing or verification methods and techniques. </a:t>
            </a:r>
            <a:endParaRPr sz="1600"/>
          </a:p>
          <a:p>
            <a:pPr indent="0" lvl="0" marL="457200" rtl="0" algn="l">
              <a:lnSpc>
                <a:spcPct val="100000"/>
              </a:lnSpc>
              <a:spcBef>
                <a:spcPts val="1200"/>
              </a:spcBef>
              <a:spcAft>
                <a:spcPts val="0"/>
              </a:spcAft>
              <a:buNone/>
            </a:pPr>
            <a:r>
              <a:t/>
            </a:r>
            <a:endParaRPr sz="1400">
              <a:solidFill>
                <a:schemeClr val="dk1"/>
              </a:solidFill>
            </a:endParaRPr>
          </a:p>
          <a:p>
            <a:pPr indent="-330200" lvl="0" marL="457200" rtl="0" algn="l">
              <a:lnSpc>
                <a:spcPct val="100000"/>
              </a:lnSpc>
              <a:spcBef>
                <a:spcPts val="0"/>
              </a:spcBef>
              <a:spcAft>
                <a:spcPts val="0"/>
              </a:spcAft>
              <a:buSzPts val="1600"/>
              <a:buChar char="●"/>
            </a:pPr>
            <a:r>
              <a:rPr lang="en-GB" sz="1400">
                <a:solidFill>
                  <a:schemeClr val="dk1"/>
                </a:solidFill>
              </a:rPr>
              <a:t>The SILs are defined by the probability of failure, a risk reduction factor (can the risk of failure be reduced by a certain amount, using multiple instances, redundancy, etc), probability of failure per hour and the meantime between failure.</a:t>
            </a:r>
            <a:endParaRPr sz="1600"/>
          </a:p>
          <a:p>
            <a:pPr indent="0" lvl="0" marL="457200" rtl="0" algn="l">
              <a:spcBef>
                <a:spcPts val="0"/>
              </a:spcBef>
              <a:spcAft>
                <a:spcPts val="1200"/>
              </a:spcAft>
              <a:buNone/>
            </a:pPr>
            <a:r>
              <a:t/>
            </a:r>
            <a:endParaRPr sz="1600"/>
          </a:p>
        </p:txBody>
      </p:sp>
      <p:pic>
        <p:nvPicPr>
          <p:cNvPr id="106" name="Google Shape;106;p21"/>
          <p:cNvPicPr preferRelativeResize="0"/>
          <p:nvPr/>
        </p:nvPicPr>
        <p:blipFill>
          <a:blip r:embed="rId3">
            <a:alphaModFix/>
          </a:blip>
          <a:stretch>
            <a:fillRect/>
          </a:stretch>
        </p:blipFill>
        <p:spPr>
          <a:xfrm>
            <a:off x="4561200" y="1170125"/>
            <a:ext cx="4430400" cy="2352952"/>
          </a:xfrm>
          <a:prstGeom prst="rect">
            <a:avLst/>
          </a:prstGeom>
          <a:noFill/>
          <a:ln>
            <a:noFill/>
          </a:ln>
        </p:spPr>
      </p:pic>
      <p:sp>
        <p:nvSpPr>
          <p:cNvPr id="107" name="Google Shape;107;p21"/>
          <p:cNvSpPr txBox="1"/>
          <p:nvPr/>
        </p:nvSpPr>
        <p:spPr>
          <a:xfrm>
            <a:off x="4261825" y="3855875"/>
            <a:ext cx="6927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4D5156"/>
                </a:solidFill>
                <a:highlight>
                  <a:srgbClr val="FFFFFF"/>
                </a:highlight>
              </a:rPr>
              <a:t>                                              </a:t>
            </a:r>
            <a:r>
              <a:rPr b="1" lang="en-GB" sz="1350">
                <a:solidFill>
                  <a:srgbClr val="4D5156"/>
                </a:solidFill>
                <a:highlight>
                  <a:srgbClr val="FFFFFF"/>
                </a:highlight>
              </a:rPr>
              <a:t>IEC 61508</a:t>
            </a:r>
            <a:endParaRPr b="1" sz="1350">
              <a:solidFill>
                <a:srgbClr val="4D5156"/>
              </a:solidFill>
              <a:highlight>
                <a:srgbClr val="FFFFFF"/>
              </a:highlight>
            </a:endParaRPr>
          </a:p>
          <a:p>
            <a:pPr indent="0" lvl="0" marL="0" rtl="0" algn="l">
              <a:spcBef>
                <a:spcPts val="0"/>
              </a:spcBef>
              <a:spcAft>
                <a:spcPts val="0"/>
              </a:spcAft>
              <a:buNone/>
            </a:pPr>
            <a:r>
              <a:rPr b="1" lang="en-GB" sz="1350">
                <a:solidFill>
                  <a:srgbClr val="4D5156"/>
                </a:solidFill>
                <a:highlight>
                  <a:srgbClr val="FFFFFF"/>
                </a:highlight>
              </a:rPr>
              <a:t>Automatic protection systems called safety-related systems</a:t>
            </a:r>
            <a:endParaRPr b="1" sz="1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7" name="Shape 927"/>
        <p:cNvGrpSpPr/>
        <p:nvPr/>
      </p:nvGrpSpPr>
      <p:grpSpPr>
        <a:xfrm>
          <a:off x="0" y="0"/>
          <a:ext cx="0" cy="0"/>
          <a:chOff x="0" y="0"/>
          <a:chExt cx="0" cy="0"/>
        </a:xfrm>
      </p:grpSpPr>
      <p:sp>
        <p:nvSpPr>
          <p:cNvPr id="928" name="Google Shape;928;p66"/>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44</a:t>
            </a:r>
            <a:endParaRPr/>
          </a:p>
        </p:txBody>
      </p:sp>
      <p:sp>
        <p:nvSpPr>
          <p:cNvPr id="929" name="Google Shape;929;p66"/>
          <p:cNvSpPr txBox="1"/>
          <p:nvPr/>
        </p:nvSpPr>
        <p:spPr>
          <a:xfrm>
            <a:off x="78739" y="4933513"/>
            <a:ext cx="18186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30" name="Google Shape;930;p66"/>
          <p:cNvSpPr txBox="1"/>
          <p:nvPr>
            <p:ph type="title"/>
          </p:nvPr>
        </p:nvSpPr>
        <p:spPr>
          <a:xfrm>
            <a:off x="753649" y="67628"/>
            <a:ext cx="9228600" cy="597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800"/>
              <a:t>Various Function Representations</a:t>
            </a:r>
            <a:endParaRPr sz="3800"/>
          </a:p>
        </p:txBody>
      </p:sp>
      <p:sp>
        <p:nvSpPr>
          <p:cNvPr id="931" name="Google Shape;931;p66"/>
          <p:cNvSpPr txBox="1"/>
          <p:nvPr/>
        </p:nvSpPr>
        <p:spPr>
          <a:xfrm>
            <a:off x="753640" y="764390"/>
            <a:ext cx="4925100" cy="4379100"/>
          </a:xfrm>
          <a:prstGeom prst="rect">
            <a:avLst/>
          </a:prstGeom>
          <a:noFill/>
          <a:ln>
            <a:noFill/>
          </a:ln>
        </p:spPr>
        <p:txBody>
          <a:bodyPr anchorCtr="0" anchor="t" bIns="0" lIns="0" spcFirstLastPara="1" rIns="0" wrap="square" tIns="12700">
            <a:spAutoFit/>
          </a:bodyPr>
          <a:lstStyle/>
          <a:p>
            <a:pPr indent="-323850" lvl="0" marL="355600" marR="0" rtl="0" algn="l">
              <a:lnSpc>
                <a:spcPct val="100000"/>
              </a:lnSpc>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Numerical functions</a:t>
            </a:r>
            <a:endParaRPr sz="1500">
              <a:solidFill>
                <a:schemeClr val="dk1"/>
              </a:solidFill>
              <a:latin typeface="Arial"/>
              <a:ea typeface="Arial"/>
              <a:cs typeface="Arial"/>
              <a:sym typeface="Arial"/>
            </a:endParaRPr>
          </a:p>
          <a:p>
            <a:pPr indent="-266700" lvl="1" marL="755650" marR="0" rtl="0" algn="l">
              <a:lnSpc>
                <a:spcPct val="100000"/>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Linear regression</a:t>
            </a:r>
            <a:endParaRPr b="0" i="0" sz="1500" u="none" cap="none" strike="noStrike">
              <a:solidFill>
                <a:schemeClr val="dk1"/>
              </a:solidFill>
              <a:latin typeface="Arial"/>
              <a:ea typeface="Arial"/>
              <a:cs typeface="Arial"/>
              <a:sym typeface="Arial"/>
            </a:endParaRPr>
          </a:p>
          <a:p>
            <a:pPr indent="-266700" lvl="1" marL="755650" marR="0" rtl="0" algn="l">
              <a:lnSpc>
                <a:spcPct val="100000"/>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Neural networks</a:t>
            </a:r>
            <a:endParaRPr b="0" i="0" sz="1500" u="none" cap="none" strike="noStrike">
              <a:solidFill>
                <a:schemeClr val="dk1"/>
              </a:solidFill>
              <a:latin typeface="Arial"/>
              <a:ea typeface="Arial"/>
              <a:cs typeface="Arial"/>
              <a:sym typeface="Arial"/>
            </a:endParaRPr>
          </a:p>
          <a:p>
            <a:pPr indent="-266700" lvl="1" marL="755650" marR="0" rtl="0" algn="l">
              <a:lnSpc>
                <a:spcPct val="118333"/>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Support vector machines</a:t>
            </a:r>
            <a:endParaRPr sz="1500"/>
          </a:p>
          <a:p>
            <a:pPr indent="-323850" lvl="0" marL="355600" marR="0" rtl="0" algn="l">
              <a:lnSpc>
                <a:spcPct val="131666"/>
              </a:lnSpc>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Symbolic functions</a:t>
            </a:r>
            <a:endParaRPr sz="1500">
              <a:solidFill>
                <a:schemeClr val="dk1"/>
              </a:solidFill>
              <a:latin typeface="Arial"/>
              <a:ea typeface="Arial"/>
              <a:cs typeface="Arial"/>
              <a:sym typeface="Arial"/>
            </a:endParaRPr>
          </a:p>
          <a:p>
            <a:pPr indent="-266700" lvl="1" marL="755650" marR="0" rtl="0" algn="l">
              <a:lnSpc>
                <a:spcPct val="100000"/>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Decision trees</a:t>
            </a:r>
            <a:endParaRPr b="0" i="0" sz="1500" u="none" cap="none" strike="noStrike">
              <a:solidFill>
                <a:schemeClr val="dk1"/>
              </a:solidFill>
              <a:latin typeface="Arial"/>
              <a:ea typeface="Arial"/>
              <a:cs typeface="Arial"/>
              <a:sym typeface="Arial"/>
            </a:endParaRPr>
          </a:p>
          <a:p>
            <a:pPr indent="-266700" lvl="1" marL="755650" marR="0" rtl="0" algn="l">
              <a:lnSpc>
                <a:spcPct val="118333"/>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Rules in propositional logic</a:t>
            </a:r>
            <a:endParaRPr sz="1500"/>
          </a:p>
          <a:p>
            <a:pPr indent="-266700" lvl="1" marL="755650" marR="0" rtl="0" algn="l">
              <a:lnSpc>
                <a:spcPct val="118333"/>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Rules in first-order predicate logic</a:t>
            </a:r>
            <a:endParaRPr b="0" i="0" sz="1500" u="none" cap="none" strike="noStrike">
              <a:solidFill>
                <a:schemeClr val="dk1"/>
              </a:solidFill>
              <a:latin typeface="Arial"/>
              <a:ea typeface="Arial"/>
              <a:cs typeface="Arial"/>
              <a:sym typeface="Arial"/>
            </a:endParaRPr>
          </a:p>
          <a:p>
            <a:pPr indent="-323850" lvl="0" marL="355600" marR="0" rtl="0" algn="l">
              <a:lnSpc>
                <a:spcPct val="100000"/>
              </a:lnSpc>
              <a:spcBef>
                <a:spcPts val="40"/>
              </a:spcBef>
              <a:spcAft>
                <a:spcPts val="0"/>
              </a:spcAft>
              <a:buClr>
                <a:schemeClr val="dk1"/>
              </a:buClr>
              <a:buSzPts val="1500"/>
              <a:buFont typeface="Arial"/>
              <a:buChar char="•"/>
            </a:pPr>
            <a:r>
              <a:rPr lang="en-GB" sz="1500">
                <a:solidFill>
                  <a:schemeClr val="dk1"/>
                </a:solidFill>
                <a:latin typeface="Arial"/>
                <a:ea typeface="Arial"/>
                <a:cs typeface="Arial"/>
                <a:sym typeface="Arial"/>
              </a:rPr>
              <a:t>Instance-based functions</a:t>
            </a:r>
            <a:endParaRPr sz="1500">
              <a:solidFill>
                <a:schemeClr val="dk1"/>
              </a:solidFill>
              <a:latin typeface="Arial"/>
              <a:ea typeface="Arial"/>
              <a:cs typeface="Arial"/>
              <a:sym typeface="Arial"/>
            </a:endParaRPr>
          </a:p>
          <a:p>
            <a:pPr indent="-266700" lvl="1" marL="755650" marR="0" rtl="0" algn="l">
              <a:lnSpc>
                <a:spcPct val="100000"/>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Nearest-neighbor</a:t>
            </a:r>
            <a:endParaRPr b="0" i="0" sz="1500" u="none" cap="none" strike="noStrike">
              <a:solidFill>
                <a:schemeClr val="dk1"/>
              </a:solidFill>
              <a:latin typeface="Arial"/>
              <a:ea typeface="Arial"/>
              <a:cs typeface="Arial"/>
              <a:sym typeface="Arial"/>
            </a:endParaRPr>
          </a:p>
          <a:p>
            <a:pPr indent="-266700" lvl="1" marL="755650" marR="0" rtl="0" algn="l">
              <a:lnSpc>
                <a:spcPct val="118333"/>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Case-based</a:t>
            </a:r>
            <a:endParaRPr b="0" i="0" sz="1500" u="none" cap="none" strike="noStrike">
              <a:solidFill>
                <a:schemeClr val="dk1"/>
              </a:solidFill>
              <a:latin typeface="Arial"/>
              <a:ea typeface="Arial"/>
              <a:cs typeface="Arial"/>
              <a:sym typeface="Arial"/>
            </a:endParaRPr>
          </a:p>
          <a:p>
            <a:pPr indent="-323850" lvl="0" marL="355600" marR="0" rtl="0" algn="l">
              <a:lnSpc>
                <a:spcPct val="131666"/>
              </a:lnSpc>
              <a:spcBef>
                <a:spcPts val="0"/>
              </a:spcBef>
              <a:spcAft>
                <a:spcPts val="0"/>
              </a:spcAft>
              <a:buClr>
                <a:schemeClr val="dk1"/>
              </a:buClr>
              <a:buSzPts val="1500"/>
              <a:buFont typeface="Arial"/>
              <a:buChar char="•"/>
            </a:pPr>
            <a:r>
              <a:rPr lang="en-GB" sz="1500">
                <a:solidFill>
                  <a:schemeClr val="dk1"/>
                </a:solidFill>
                <a:latin typeface="Arial"/>
                <a:ea typeface="Arial"/>
                <a:cs typeface="Arial"/>
                <a:sym typeface="Arial"/>
              </a:rPr>
              <a:t>Probabilistic Graphical Models</a:t>
            </a:r>
            <a:endParaRPr sz="1500">
              <a:solidFill>
                <a:schemeClr val="dk1"/>
              </a:solidFill>
              <a:latin typeface="Arial"/>
              <a:ea typeface="Arial"/>
              <a:cs typeface="Arial"/>
              <a:sym typeface="Arial"/>
            </a:endParaRPr>
          </a:p>
          <a:p>
            <a:pPr indent="-266700" lvl="1" marL="755650" marR="0" rtl="0" algn="l">
              <a:lnSpc>
                <a:spcPct val="100000"/>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Naïve Bayes</a:t>
            </a:r>
            <a:endParaRPr b="0" i="0" sz="1500" u="none" cap="none" strike="noStrike">
              <a:solidFill>
                <a:schemeClr val="dk1"/>
              </a:solidFill>
              <a:latin typeface="Arial"/>
              <a:ea typeface="Arial"/>
              <a:cs typeface="Arial"/>
              <a:sym typeface="Arial"/>
            </a:endParaRPr>
          </a:p>
          <a:p>
            <a:pPr indent="-266700" lvl="1" marL="755650" marR="0" rtl="0" algn="l">
              <a:lnSpc>
                <a:spcPct val="118333"/>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Bayesian networks</a:t>
            </a:r>
            <a:endParaRPr b="0" i="0" sz="1500" u="none" cap="none" strike="noStrike">
              <a:solidFill>
                <a:schemeClr val="dk1"/>
              </a:solidFill>
              <a:latin typeface="Arial"/>
              <a:ea typeface="Arial"/>
              <a:cs typeface="Arial"/>
              <a:sym typeface="Arial"/>
            </a:endParaRPr>
          </a:p>
          <a:p>
            <a:pPr indent="-266700" lvl="1" marL="755650" marR="0" rtl="0" algn="l">
              <a:lnSpc>
                <a:spcPct val="118333"/>
              </a:lnSpc>
              <a:spcBef>
                <a:spcPts val="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Hidden-Markov Models (HMMs)</a:t>
            </a:r>
            <a:endParaRPr b="0" i="0" sz="1500" u="none" cap="none" strike="noStrike">
              <a:solidFill>
                <a:schemeClr val="dk1"/>
              </a:solidFill>
              <a:latin typeface="Arial"/>
              <a:ea typeface="Arial"/>
              <a:cs typeface="Arial"/>
              <a:sym typeface="Arial"/>
            </a:endParaRPr>
          </a:p>
          <a:p>
            <a:pPr indent="-266700" lvl="1" marL="755650" marR="0" rtl="0" algn="l">
              <a:lnSpc>
                <a:spcPct val="100000"/>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Probabilistic Context Free Grammars (PCFGs)</a:t>
            </a:r>
            <a:endParaRPr b="0" i="0" sz="1500" u="none" cap="none" strike="noStrike">
              <a:solidFill>
                <a:schemeClr val="dk1"/>
              </a:solidFill>
              <a:latin typeface="Arial"/>
              <a:ea typeface="Arial"/>
              <a:cs typeface="Arial"/>
              <a:sym typeface="Arial"/>
            </a:endParaRPr>
          </a:p>
          <a:p>
            <a:pPr indent="-266700" lvl="1" marL="755650" marR="0" rtl="0" algn="l">
              <a:lnSpc>
                <a:spcPct val="100000"/>
              </a:lnSpc>
              <a:spcBef>
                <a:spcPts val="40"/>
              </a:spcBef>
              <a:spcAft>
                <a:spcPts val="0"/>
              </a:spcAft>
              <a:buClr>
                <a:schemeClr val="dk1"/>
              </a:buClr>
              <a:buSzPts val="1500"/>
              <a:buFont typeface="Arial"/>
              <a:buChar char="–"/>
            </a:pPr>
            <a:r>
              <a:rPr b="0" i="0" lang="en-GB" sz="1500" u="none" cap="none" strike="noStrike">
                <a:solidFill>
                  <a:schemeClr val="dk1"/>
                </a:solidFill>
                <a:latin typeface="Arial"/>
                <a:ea typeface="Arial"/>
                <a:cs typeface="Arial"/>
                <a:sym typeface="Arial"/>
              </a:rPr>
              <a:t>Markov networks</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5" name="Shape 935"/>
        <p:cNvGrpSpPr/>
        <p:nvPr/>
      </p:nvGrpSpPr>
      <p:grpSpPr>
        <a:xfrm>
          <a:off x="0" y="0"/>
          <a:ext cx="0" cy="0"/>
          <a:chOff x="0" y="0"/>
          <a:chExt cx="0" cy="0"/>
        </a:xfrm>
      </p:grpSpPr>
      <p:sp>
        <p:nvSpPr>
          <p:cNvPr id="936" name="Google Shape;936;p67"/>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45</a:t>
            </a:r>
            <a:endParaRPr/>
          </a:p>
        </p:txBody>
      </p:sp>
      <p:sp>
        <p:nvSpPr>
          <p:cNvPr id="937" name="Google Shape;937;p67"/>
          <p:cNvSpPr txBox="1"/>
          <p:nvPr/>
        </p:nvSpPr>
        <p:spPr>
          <a:xfrm>
            <a:off x="78739" y="4933513"/>
            <a:ext cx="18186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38" name="Google Shape;938;p67"/>
          <p:cNvSpPr txBox="1"/>
          <p:nvPr>
            <p:ph type="title"/>
          </p:nvPr>
        </p:nvSpPr>
        <p:spPr>
          <a:xfrm>
            <a:off x="1617954" y="0"/>
            <a:ext cx="8059500" cy="1244100"/>
          </a:xfrm>
          <a:prstGeom prst="rect">
            <a:avLst/>
          </a:prstGeom>
          <a:noFill/>
          <a:ln>
            <a:noFill/>
          </a:ln>
        </p:spPr>
        <p:txBody>
          <a:bodyPr anchorCtr="0" anchor="t" bIns="0" lIns="0" spcFirstLastPara="1" rIns="0" wrap="square" tIns="12700">
            <a:spAutoFit/>
          </a:bodyPr>
          <a:lstStyle/>
          <a:p>
            <a:pPr indent="-1816735" lvl="0" marL="1828800" marR="5080" rtl="0" algn="l">
              <a:lnSpc>
                <a:spcPct val="100000"/>
              </a:lnSpc>
              <a:spcBef>
                <a:spcPts val="0"/>
              </a:spcBef>
              <a:spcAft>
                <a:spcPts val="0"/>
              </a:spcAft>
              <a:buNone/>
            </a:pPr>
            <a:r>
              <a:rPr lang="en-GB" sz="4000"/>
              <a:t>Various Search/Optimization  Algorithms</a:t>
            </a:r>
            <a:endParaRPr sz="4000"/>
          </a:p>
        </p:txBody>
      </p:sp>
      <p:sp>
        <p:nvSpPr>
          <p:cNvPr id="939" name="Google Shape;939;p67"/>
          <p:cNvSpPr txBox="1"/>
          <p:nvPr/>
        </p:nvSpPr>
        <p:spPr>
          <a:xfrm>
            <a:off x="535940" y="799719"/>
            <a:ext cx="5636400" cy="4030200"/>
          </a:xfrm>
          <a:prstGeom prst="rect">
            <a:avLst/>
          </a:prstGeom>
          <a:noFill/>
          <a:ln>
            <a:noFill/>
          </a:ln>
        </p:spPr>
        <p:txBody>
          <a:bodyPr anchorCtr="0" anchor="t" bIns="0" lIns="0" spcFirstLastPara="1" rIns="0" wrap="square" tIns="45700">
            <a:spAutoFit/>
          </a:bodyPr>
          <a:lstStyle/>
          <a:p>
            <a:pPr indent="-3429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Gradient descent</a:t>
            </a:r>
            <a:endParaRPr sz="1800">
              <a:solidFill>
                <a:schemeClr val="dk1"/>
              </a:solidFill>
              <a:latin typeface="Arial"/>
              <a:ea typeface="Arial"/>
              <a:cs typeface="Arial"/>
              <a:sym typeface="Arial"/>
            </a:endParaRPr>
          </a:p>
          <a:p>
            <a:pPr indent="-285750" lvl="1" marL="755650" marR="0" rtl="0" algn="l">
              <a:lnSpc>
                <a:spcPct val="100000"/>
              </a:lnSpc>
              <a:spcBef>
                <a:spcPts val="22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Perceptron</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2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Backpropagation</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1800"/>
              <a:buFont typeface="Arial"/>
              <a:buChar char="•"/>
            </a:pPr>
            <a:r>
              <a:rPr lang="en-GB" sz="1800">
                <a:solidFill>
                  <a:schemeClr val="dk1"/>
                </a:solidFill>
                <a:latin typeface="Arial"/>
                <a:ea typeface="Arial"/>
                <a:cs typeface="Arial"/>
                <a:sym typeface="Arial"/>
              </a:rPr>
              <a:t>Dynamic Programming</a:t>
            </a:r>
            <a:endParaRPr sz="1800">
              <a:solidFill>
                <a:schemeClr val="dk1"/>
              </a:solidFill>
              <a:latin typeface="Arial"/>
              <a:ea typeface="Arial"/>
              <a:cs typeface="Arial"/>
              <a:sym typeface="Arial"/>
            </a:endParaRPr>
          </a:p>
          <a:p>
            <a:pPr indent="-285750" lvl="1" marL="755650" marR="0" rtl="0" algn="l">
              <a:lnSpc>
                <a:spcPct val="100000"/>
              </a:lnSpc>
              <a:spcBef>
                <a:spcPts val="32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HMM Learning</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2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PCFG Learning</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1800"/>
              <a:buFont typeface="Arial"/>
              <a:buChar char="•"/>
            </a:pPr>
            <a:r>
              <a:rPr lang="en-GB" sz="1800">
                <a:solidFill>
                  <a:schemeClr val="dk1"/>
                </a:solidFill>
                <a:latin typeface="Arial"/>
                <a:ea typeface="Arial"/>
                <a:cs typeface="Arial"/>
                <a:sym typeface="Arial"/>
              </a:rPr>
              <a:t>Divide and Conquer</a:t>
            </a:r>
            <a:endParaRPr sz="1800">
              <a:solidFill>
                <a:schemeClr val="dk1"/>
              </a:solidFill>
              <a:latin typeface="Arial"/>
              <a:ea typeface="Arial"/>
              <a:cs typeface="Arial"/>
              <a:sym typeface="Arial"/>
            </a:endParaRPr>
          </a:p>
          <a:p>
            <a:pPr indent="-285750" lvl="1" marL="755650" marR="0" rtl="0" algn="l">
              <a:lnSpc>
                <a:spcPct val="100000"/>
              </a:lnSpc>
              <a:spcBef>
                <a:spcPts val="22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Decision tree induction</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2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Rule learning</a:t>
            </a:r>
            <a:endParaRPr b="0" i="0" sz="1800" u="none" cap="none" strike="noStrike">
              <a:solidFill>
                <a:schemeClr val="dk1"/>
              </a:solidFill>
              <a:latin typeface="Arial"/>
              <a:ea typeface="Arial"/>
              <a:cs typeface="Arial"/>
              <a:sym typeface="Arial"/>
            </a:endParaRPr>
          </a:p>
          <a:p>
            <a:pPr indent="-342900" lvl="0" marL="355600" marR="0" rtl="0" algn="l">
              <a:lnSpc>
                <a:spcPct val="100000"/>
              </a:lnSpc>
              <a:spcBef>
                <a:spcPts val="300"/>
              </a:spcBef>
              <a:spcAft>
                <a:spcPts val="0"/>
              </a:spcAft>
              <a:buClr>
                <a:schemeClr val="dk1"/>
              </a:buClr>
              <a:buSzPts val="1800"/>
              <a:buFont typeface="Arial"/>
              <a:buChar char="•"/>
            </a:pPr>
            <a:r>
              <a:rPr lang="en-GB" sz="1800">
                <a:solidFill>
                  <a:schemeClr val="dk1"/>
                </a:solidFill>
                <a:latin typeface="Arial"/>
                <a:ea typeface="Arial"/>
                <a:cs typeface="Arial"/>
                <a:sym typeface="Arial"/>
              </a:rPr>
              <a:t>Evolutionary Computation</a:t>
            </a:r>
            <a:endParaRPr sz="1800">
              <a:solidFill>
                <a:schemeClr val="dk1"/>
              </a:solidFill>
              <a:latin typeface="Arial"/>
              <a:ea typeface="Arial"/>
              <a:cs typeface="Arial"/>
              <a:sym typeface="Arial"/>
            </a:endParaRPr>
          </a:p>
          <a:p>
            <a:pPr indent="-285750" lvl="1" marL="755650" marR="0" rtl="0" algn="l">
              <a:lnSpc>
                <a:spcPct val="100000"/>
              </a:lnSpc>
              <a:spcBef>
                <a:spcPts val="22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Genetic Algorithms (GAs)</a:t>
            </a:r>
            <a:endParaRPr/>
          </a:p>
          <a:p>
            <a:pPr indent="-285750" lvl="1" marL="755650" marR="0" rtl="0" algn="l">
              <a:lnSpc>
                <a:spcPct val="100000"/>
              </a:lnSpc>
              <a:spcBef>
                <a:spcPts val="3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Genetic Programming (GP)</a:t>
            </a:r>
            <a:endParaRPr/>
          </a:p>
          <a:p>
            <a:pPr indent="-285750" lvl="1" marL="755650" marR="0" rtl="0" algn="l">
              <a:lnSpc>
                <a:spcPct val="100000"/>
              </a:lnSpc>
              <a:spcBef>
                <a:spcPts val="20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Neuro-evolution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3" name="Shape 943"/>
        <p:cNvGrpSpPr/>
        <p:nvPr/>
      </p:nvGrpSpPr>
      <p:grpSpPr>
        <a:xfrm>
          <a:off x="0" y="0"/>
          <a:ext cx="0" cy="0"/>
          <a:chOff x="0" y="0"/>
          <a:chExt cx="0" cy="0"/>
        </a:xfrm>
      </p:grpSpPr>
      <p:sp>
        <p:nvSpPr>
          <p:cNvPr id="944" name="Google Shape;944;p68"/>
          <p:cNvSpPr txBox="1"/>
          <p:nvPr/>
        </p:nvSpPr>
        <p:spPr>
          <a:xfrm>
            <a:off x="8425815" y="4822023"/>
            <a:ext cx="180900" cy="189900"/>
          </a:xfrm>
          <a:prstGeom prst="rect">
            <a:avLst/>
          </a:prstGeom>
          <a:noFill/>
          <a:ln>
            <a:noFill/>
          </a:ln>
        </p:spPr>
        <p:txBody>
          <a:bodyPr anchorCtr="0" anchor="t" bIns="0" lIns="0" spcFirstLastPara="1" rIns="0" wrap="square" tIns="5075">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47</a:t>
            </a:r>
            <a:endParaRPr sz="1200">
              <a:solidFill>
                <a:schemeClr val="dk1"/>
              </a:solidFill>
              <a:latin typeface="Arial"/>
              <a:ea typeface="Arial"/>
              <a:cs typeface="Arial"/>
              <a:sym typeface="Arial"/>
            </a:endParaRPr>
          </a:p>
        </p:txBody>
      </p:sp>
      <p:sp>
        <p:nvSpPr>
          <p:cNvPr id="945" name="Google Shape;945;p68"/>
          <p:cNvSpPr txBox="1"/>
          <p:nvPr/>
        </p:nvSpPr>
        <p:spPr>
          <a:xfrm>
            <a:off x="78739" y="4933513"/>
            <a:ext cx="21063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Pedro Domingos</a:t>
            </a:r>
            <a:endParaRPr sz="1400">
              <a:solidFill>
                <a:schemeClr val="dk1"/>
              </a:solidFill>
              <a:latin typeface="Arial"/>
              <a:ea typeface="Arial"/>
              <a:cs typeface="Arial"/>
              <a:sym typeface="Arial"/>
            </a:endParaRPr>
          </a:p>
        </p:txBody>
      </p:sp>
      <p:sp>
        <p:nvSpPr>
          <p:cNvPr id="946" name="Google Shape;946;p68"/>
          <p:cNvSpPr txBox="1"/>
          <p:nvPr>
            <p:ph type="title"/>
          </p:nvPr>
        </p:nvSpPr>
        <p:spPr>
          <a:xfrm>
            <a:off x="3343973" y="67627"/>
            <a:ext cx="41235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a:latin typeface="Arial"/>
                <a:ea typeface="Arial"/>
                <a:cs typeface="Arial"/>
                <a:sym typeface="Arial"/>
              </a:rPr>
              <a:t>Evaluation</a:t>
            </a:r>
            <a:endParaRPr/>
          </a:p>
        </p:txBody>
      </p:sp>
      <p:sp>
        <p:nvSpPr>
          <p:cNvPr id="947" name="Google Shape;947;p68"/>
          <p:cNvSpPr txBox="1"/>
          <p:nvPr/>
        </p:nvSpPr>
        <p:spPr>
          <a:xfrm>
            <a:off x="535957" y="786775"/>
            <a:ext cx="3033000" cy="39441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Accuracy</a:t>
            </a:r>
            <a:endParaRPr sz="1800">
              <a:solidFill>
                <a:schemeClr val="dk1"/>
              </a:solidFill>
              <a:latin typeface="Arial"/>
              <a:ea typeface="Arial"/>
              <a:cs typeface="Arial"/>
              <a:sym typeface="Arial"/>
            </a:endParaRPr>
          </a:p>
          <a:p>
            <a:pPr indent="-342900" lvl="0" marL="355600" marR="0" rtl="0" algn="l">
              <a:lnSpc>
                <a:spcPct val="184944"/>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Precision and recall</a:t>
            </a:r>
            <a:endParaRPr sz="1800">
              <a:solidFill>
                <a:schemeClr val="dk1"/>
              </a:solidFill>
              <a:latin typeface="Arial"/>
              <a:ea typeface="Arial"/>
              <a:cs typeface="Arial"/>
              <a:sym typeface="Arial"/>
            </a:endParaRPr>
          </a:p>
          <a:p>
            <a:pPr indent="-342900" lvl="0" marL="355600" marR="0" rtl="0" algn="l">
              <a:lnSpc>
                <a:spcPct val="184944"/>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Squared error</a:t>
            </a:r>
            <a:endParaRPr sz="1800">
              <a:solidFill>
                <a:schemeClr val="dk1"/>
              </a:solidFill>
              <a:latin typeface="Arial"/>
              <a:ea typeface="Arial"/>
              <a:cs typeface="Arial"/>
              <a:sym typeface="Arial"/>
            </a:endParaRPr>
          </a:p>
          <a:p>
            <a:pPr indent="-342900" lvl="0" marL="355600" marR="0" rtl="0" algn="l">
              <a:lnSpc>
                <a:spcPct val="100000"/>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Likelihood</a:t>
            </a:r>
            <a:endParaRPr sz="1800">
              <a:solidFill>
                <a:schemeClr val="dk1"/>
              </a:solidFill>
              <a:latin typeface="Arial"/>
              <a:ea typeface="Arial"/>
              <a:cs typeface="Arial"/>
              <a:sym typeface="Arial"/>
            </a:endParaRPr>
          </a:p>
          <a:p>
            <a:pPr indent="-342900" lvl="0" marL="355600" marR="0" rtl="0" algn="l">
              <a:lnSpc>
                <a:spcPct val="184944"/>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Posterior probability</a:t>
            </a:r>
            <a:endParaRPr sz="1800">
              <a:solidFill>
                <a:schemeClr val="dk1"/>
              </a:solidFill>
              <a:latin typeface="Arial"/>
              <a:ea typeface="Arial"/>
              <a:cs typeface="Arial"/>
              <a:sym typeface="Arial"/>
            </a:endParaRPr>
          </a:p>
          <a:p>
            <a:pPr indent="-342900" lvl="0" marL="355600" marR="0" rtl="0" algn="l">
              <a:lnSpc>
                <a:spcPct val="184944"/>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Cost / Utility</a:t>
            </a:r>
            <a:endParaRPr sz="1800">
              <a:solidFill>
                <a:schemeClr val="dk1"/>
              </a:solidFill>
              <a:latin typeface="Arial"/>
              <a:ea typeface="Arial"/>
              <a:cs typeface="Arial"/>
              <a:sym typeface="Arial"/>
            </a:endParaRPr>
          </a:p>
          <a:p>
            <a:pPr indent="-342900" lvl="0" marL="355600" marR="0" rtl="0" algn="l">
              <a:lnSpc>
                <a:spcPct val="184944"/>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Margin</a:t>
            </a:r>
            <a:endParaRPr sz="1800">
              <a:solidFill>
                <a:schemeClr val="dk1"/>
              </a:solidFill>
              <a:latin typeface="Arial"/>
              <a:ea typeface="Arial"/>
              <a:cs typeface="Arial"/>
              <a:sym typeface="Arial"/>
            </a:endParaRPr>
          </a:p>
          <a:p>
            <a:pPr indent="-342900" lvl="0" marL="355600" marR="0" rtl="0" algn="l">
              <a:lnSpc>
                <a:spcPct val="184944"/>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Entropy</a:t>
            </a:r>
            <a:endParaRPr sz="1800">
              <a:solidFill>
                <a:schemeClr val="dk1"/>
              </a:solidFill>
              <a:latin typeface="Arial"/>
              <a:ea typeface="Arial"/>
              <a:cs typeface="Arial"/>
              <a:sym typeface="Arial"/>
            </a:endParaRPr>
          </a:p>
          <a:p>
            <a:pPr indent="-342900" lvl="0" marL="355600" marR="0" rtl="0" algn="l">
              <a:lnSpc>
                <a:spcPct val="100000"/>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K-L divergence</a:t>
            </a:r>
            <a:r>
              <a:rPr lang="en-GB" sz="1800">
                <a:solidFill>
                  <a:schemeClr val="dk1"/>
                </a:solidFill>
              </a:rPr>
              <a:t> etc</a:t>
            </a:r>
            <a:endParaRPr sz="1800">
              <a:solidFill>
                <a:schemeClr val="dk1"/>
              </a:solidFill>
              <a:latin typeface="Arial"/>
              <a:ea typeface="Arial"/>
              <a:cs typeface="Arial"/>
              <a:sym typeface="Arial"/>
            </a:endParaRPr>
          </a:p>
        </p:txBody>
      </p:sp>
      <p:pic>
        <p:nvPicPr>
          <p:cNvPr id="948" name="Google Shape;948;p68"/>
          <p:cNvPicPr preferRelativeResize="0"/>
          <p:nvPr/>
        </p:nvPicPr>
        <p:blipFill>
          <a:blip r:embed="rId3">
            <a:alphaModFix/>
          </a:blip>
          <a:stretch>
            <a:fillRect/>
          </a:stretch>
        </p:blipFill>
        <p:spPr>
          <a:xfrm>
            <a:off x="3441457" y="988440"/>
            <a:ext cx="5270244" cy="2494835"/>
          </a:xfrm>
          <a:prstGeom prst="rect">
            <a:avLst/>
          </a:prstGeom>
          <a:noFill/>
          <a:ln>
            <a:noFill/>
          </a:ln>
        </p:spPr>
      </p:pic>
      <p:sp>
        <p:nvSpPr>
          <p:cNvPr id="949" name="Google Shape;949;p68"/>
          <p:cNvSpPr txBox="1"/>
          <p:nvPr/>
        </p:nvSpPr>
        <p:spPr>
          <a:xfrm>
            <a:off x="3820875" y="3904850"/>
            <a:ext cx="499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202124"/>
                </a:solidFill>
                <a:highlight>
                  <a:srgbClr val="FFFFFF"/>
                </a:highlight>
                <a:latin typeface="Roboto"/>
                <a:ea typeface="Roboto"/>
                <a:cs typeface="Roboto"/>
                <a:sym typeface="Roboto"/>
              </a:rPr>
              <a:t>[A </a:t>
            </a:r>
            <a:r>
              <a:rPr b="1" lang="en-GB">
                <a:solidFill>
                  <a:srgbClr val="202124"/>
                </a:solidFill>
                <a:highlight>
                  <a:srgbClr val="FFFFFF"/>
                </a:highlight>
                <a:latin typeface="Roboto"/>
                <a:ea typeface="Roboto"/>
                <a:cs typeface="Roboto"/>
                <a:sym typeface="Roboto"/>
              </a:rPr>
              <a:t>true positive</a:t>
            </a:r>
            <a:r>
              <a:rPr lang="en-GB">
                <a:solidFill>
                  <a:srgbClr val="202124"/>
                </a:solidFill>
                <a:highlight>
                  <a:srgbClr val="FFFFFF"/>
                </a:highlight>
                <a:latin typeface="Roboto"/>
                <a:ea typeface="Roboto"/>
                <a:cs typeface="Roboto"/>
                <a:sym typeface="Roboto"/>
              </a:rPr>
              <a:t> is an outcome where the model </a:t>
            </a:r>
            <a:r>
              <a:rPr i="1" lang="en-GB">
                <a:solidFill>
                  <a:srgbClr val="202124"/>
                </a:solidFill>
                <a:highlight>
                  <a:srgbClr val="FFFFFF"/>
                </a:highlight>
                <a:latin typeface="Roboto"/>
                <a:ea typeface="Roboto"/>
                <a:cs typeface="Roboto"/>
                <a:sym typeface="Roboto"/>
              </a:rPr>
              <a:t>correctly</a:t>
            </a:r>
            <a:r>
              <a:rPr lang="en-GB">
                <a:solidFill>
                  <a:srgbClr val="202124"/>
                </a:solidFill>
                <a:highlight>
                  <a:srgbClr val="FFFFFF"/>
                </a:highlight>
                <a:latin typeface="Roboto"/>
                <a:ea typeface="Roboto"/>
                <a:cs typeface="Roboto"/>
                <a:sym typeface="Roboto"/>
              </a:rPr>
              <a:t> predicts the </a:t>
            </a:r>
            <a:r>
              <a:rPr i="1" lang="en-GB">
                <a:solidFill>
                  <a:srgbClr val="202124"/>
                </a:solidFill>
                <a:highlight>
                  <a:srgbClr val="FFFFFF"/>
                </a:highlight>
                <a:latin typeface="Roboto"/>
                <a:ea typeface="Roboto"/>
                <a:cs typeface="Roboto"/>
                <a:sym typeface="Roboto"/>
              </a:rPr>
              <a:t>positive</a:t>
            </a:r>
            <a:r>
              <a:rPr lang="en-GB">
                <a:solidFill>
                  <a:srgbClr val="202124"/>
                </a:solidFill>
                <a:highlight>
                  <a:srgbClr val="FFFFFF"/>
                </a:highlight>
                <a:latin typeface="Roboto"/>
                <a:ea typeface="Roboto"/>
                <a:cs typeface="Roboto"/>
                <a:sym typeface="Roboto"/>
              </a:rPr>
              <a:t> class. Similarly, a </a:t>
            </a:r>
            <a:r>
              <a:rPr b="1" lang="en-GB">
                <a:solidFill>
                  <a:srgbClr val="202124"/>
                </a:solidFill>
                <a:highlight>
                  <a:srgbClr val="FFFFFF"/>
                </a:highlight>
                <a:latin typeface="Roboto"/>
                <a:ea typeface="Roboto"/>
                <a:cs typeface="Roboto"/>
                <a:sym typeface="Roboto"/>
              </a:rPr>
              <a:t>true negative</a:t>
            </a:r>
            <a:r>
              <a:rPr lang="en-GB">
                <a:solidFill>
                  <a:srgbClr val="202124"/>
                </a:solidFill>
                <a:highlight>
                  <a:srgbClr val="FFFFFF"/>
                </a:highlight>
                <a:latin typeface="Roboto"/>
                <a:ea typeface="Roboto"/>
                <a:cs typeface="Roboto"/>
                <a:sym typeface="Roboto"/>
              </a:rPr>
              <a:t> is an outcome where the model </a:t>
            </a:r>
            <a:r>
              <a:rPr i="1" lang="en-GB">
                <a:solidFill>
                  <a:srgbClr val="202124"/>
                </a:solidFill>
                <a:highlight>
                  <a:srgbClr val="FFFFFF"/>
                </a:highlight>
                <a:latin typeface="Roboto"/>
                <a:ea typeface="Roboto"/>
                <a:cs typeface="Roboto"/>
                <a:sym typeface="Roboto"/>
              </a:rPr>
              <a:t>correctly</a:t>
            </a:r>
            <a:r>
              <a:rPr lang="en-GB">
                <a:solidFill>
                  <a:srgbClr val="202124"/>
                </a:solidFill>
                <a:highlight>
                  <a:srgbClr val="FFFFFF"/>
                </a:highlight>
                <a:latin typeface="Roboto"/>
                <a:ea typeface="Roboto"/>
                <a:cs typeface="Roboto"/>
                <a:sym typeface="Roboto"/>
              </a:rPr>
              <a:t> predicts the </a:t>
            </a:r>
            <a:r>
              <a:rPr i="1" lang="en-GB">
                <a:solidFill>
                  <a:srgbClr val="202124"/>
                </a:solidFill>
                <a:highlight>
                  <a:srgbClr val="FFFFFF"/>
                </a:highlight>
                <a:latin typeface="Roboto"/>
                <a:ea typeface="Roboto"/>
                <a:cs typeface="Roboto"/>
                <a:sym typeface="Roboto"/>
              </a:rPr>
              <a:t>negative</a:t>
            </a:r>
            <a:r>
              <a:rPr lang="en-GB">
                <a:solidFill>
                  <a:srgbClr val="202124"/>
                </a:solidFill>
                <a:highlight>
                  <a:srgbClr val="FFFFFF"/>
                </a:highlight>
                <a:latin typeface="Roboto"/>
                <a:ea typeface="Roboto"/>
                <a:cs typeface="Roboto"/>
                <a:sym typeface="Roboto"/>
              </a:rPr>
              <a:t> class.]</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3" name="Shape 953"/>
        <p:cNvGrpSpPr/>
        <p:nvPr/>
      </p:nvGrpSpPr>
      <p:grpSpPr>
        <a:xfrm>
          <a:off x="0" y="0"/>
          <a:ext cx="0" cy="0"/>
          <a:chOff x="0" y="0"/>
          <a:chExt cx="0" cy="0"/>
        </a:xfrm>
      </p:grpSpPr>
      <p:sp>
        <p:nvSpPr>
          <p:cNvPr id="954" name="Google Shape;954;p69"/>
          <p:cNvSpPr txBox="1"/>
          <p:nvPr>
            <p:ph type="title"/>
          </p:nvPr>
        </p:nvSpPr>
        <p:spPr>
          <a:xfrm>
            <a:off x="2932423" y="67625"/>
            <a:ext cx="5213100" cy="690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GB">
                <a:solidFill>
                  <a:srgbClr val="C0504D"/>
                </a:solidFill>
                <a:latin typeface="Arial"/>
                <a:ea typeface="Arial"/>
                <a:cs typeface="Arial"/>
                <a:sym typeface="Arial"/>
              </a:rPr>
              <a:t>ML in Practice</a:t>
            </a:r>
            <a:endParaRPr/>
          </a:p>
        </p:txBody>
      </p:sp>
      <p:sp>
        <p:nvSpPr>
          <p:cNvPr id="955" name="Google Shape;955;p69"/>
          <p:cNvSpPr txBox="1"/>
          <p:nvPr/>
        </p:nvSpPr>
        <p:spPr>
          <a:xfrm>
            <a:off x="1323339" y="1032510"/>
            <a:ext cx="7375500" cy="2614200"/>
          </a:xfrm>
          <a:prstGeom prst="rect">
            <a:avLst/>
          </a:prstGeom>
          <a:noFill/>
          <a:ln>
            <a:noFill/>
          </a:ln>
        </p:spPr>
        <p:txBody>
          <a:bodyPr anchorCtr="0" anchor="t" bIns="0" lIns="0" spcFirstLastPara="1" rIns="0" wrap="square" tIns="91425">
            <a:spAutoFit/>
          </a:bodyPr>
          <a:lstStyle/>
          <a:p>
            <a:pPr indent="-342900" lvl="0" marL="355600" marR="0" rtl="0" algn="l">
              <a:lnSpc>
                <a:spcPct val="100000"/>
              </a:lnSpc>
              <a:spcBef>
                <a:spcPts val="0"/>
              </a:spcBef>
              <a:spcAft>
                <a:spcPts val="0"/>
              </a:spcAft>
              <a:buClr>
                <a:schemeClr val="dk1"/>
              </a:buClr>
              <a:buSzPts val="2400"/>
              <a:buFont typeface="Arial"/>
              <a:buChar char="•"/>
            </a:pPr>
            <a:r>
              <a:rPr lang="en-GB" sz="2400">
                <a:solidFill>
                  <a:schemeClr val="dk1"/>
                </a:solidFill>
                <a:latin typeface="Arial"/>
                <a:ea typeface="Arial"/>
                <a:cs typeface="Arial"/>
                <a:sym typeface="Arial"/>
              </a:rPr>
              <a:t>Understand domain, prior knowledge, and goals</a:t>
            </a:r>
            <a:endParaRPr sz="2400">
              <a:solidFill>
                <a:schemeClr val="dk1"/>
              </a:solidFill>
              <a:latin typeface="Arial"/>
              <a:ea typeface="Arial"/>
              <a:cs typeface="Arial"/>
              <a:sym typeface="Arial"/>
            </a:endParaRPr>
          </a:p>
          <a:p>
            <a:pPr indent="-342900" lvl="0" marL="355600" marR="0" rtl="0" algn="l">
              <a:lnSpc>
                <a:spcPct val="100000"/>
              </a:lnSpc>
              <a:spcBef>
                <a:spcPts val="620"/>
              </a:spcBef>
              <a:spcAft>
                <a:spcPts val="0"/>
              </a:spcAft>
              <a:buClr>
                <a:schemeClr val="dk1"/>
              </a:buClr>
              <a:buSzPts val="2400"/>
              <a:buFont typeface="Arial"/>
              <a:buChar char="•"/>
            </a:pPr>
            <a:r>
              <a:rPr lang="en-GB" sz="2400">
                <a:solidFill>
                  <a:schemeClr val="dk1"/>
                </a:solidFill>
                <a:latin typeface="Arial"/>
                <a:ea typeface="Arial"/>
                <a:cs typeface="Arial"/>
                <a:sym typeface="Arial"/>
              </a:rPr>
              <a:t>Data integration, selection, cleaning, pre-processing, etc.</a:t>
            </a:r>
            <a:endParaRPr sz="2400">
              <a:solidFill>
                <a:schemeClr val="dk1"/>
              </a:solidFill>
              <a:latin typeface="Arial"/>
              <a:ea typeface="Arial"/>
              <a:cs typeface="Arial"/>
              <a:sym typeface="Arial"/>
            </a:endParaRPr>
          </a:p>
          <a:p>
            <a:pPr indent="-342900" lvl="0" marL="355600" marR="0" rtl="0" algn="l">
              <a:lnSpc>
                <a:spcPct val="100000"/>
              </a:lnSpc>
              <a:spcBef>
                <a:spcPts val="620"/>
              </a:spcBef>
              <a:spcAft>
                <a:spcPts val="0"/>
              </a:spcAft>
              <a:buClr>
                <a:schemeClr val="dk1"/>
              </a:buClr>
              <a:buSzPts val="2400"/>
              <a:buFont typeface="Arial"/>
              <a:buChar char="•"/>
            </a:pPr>
            <a:r>
              <a:rPr lang="en-GB" sz="2400">
                <a:solidFill>
                  <a:schemeClr val="dk1"/>
                </a:solidFill>
                <a:latin typeface="Arial"/>
                <a:ea typeface="Arial"/>
                <a:cs typeface="Arial"/>
                <a:sym typeface="Arial"/>
              </a:rPr>
              <a:t>Learn models</a:t>
            </a:r>
            <a:endParaRPr sz="2400">
              <a:solidFill>
                <a:schemeClr val="dk1"/>
              </a:solidFill>
              <a:latin typeface="Arial"/>
              <a:ea typeface="Arial"/>
              <a:cs typeface="Arial"/>
              <a:sym typeface="Arial"/>
            </a:endParaRPr>
          </a:p>
          <a:p>
            <a:pPr indent="-342900" lvl="0" marL="355600" marR="0" rtl="0" algn="l">
              <a:lnSpc>
                <a:spcPct val="100000"/>
              </a:lnSpc>
              <a:spcBef>
                <a:spcPts val="520"/>
              </a:spcBef>
              <a:spcAft>
                <a:spcPts val="0"/>
              </a:spcAft>
              <a:buClr>
                <a:schemeClr val="dk1"/>
              </a:buClr>
              <a:buSzPts val="2400"/>
              <a:buFont typeface="Arial"/>
              <a:buChar char="•"/>
            </a:pPr>
            <a:r>
              <a:rPr lang="en-GB" sz="2400">
                <a:solidFill>
                  <a:schemeClr val="dk1"/>
                </a:solidFill>
                <a:latin typeface="Arial"/>
                <a:ea typeface="Arial"/>
                <a:cs typeface="Arial"/>
                <a:sym typeface="Arial"/>
              </a:rPr>
              <a:t>Interpret results</a:t>
            </a:r>
            <a:endParaRPr sz="2400">
              <a:solidFill>
                <a:schemeClr val="dk1"/>
              </a:solidFill>
              <a:latin typeface="Arial"/>
              <a:ea typeface="Arial"/>
              <a:cs typeface="Arial"/>
              <a:sym typeface="Arial"/>
            </a:endParaRPr>
          </a:p>
          <a:p>
            <a:pPr indent="-342900" lvl="0" marL="355600" marR="0" rtl="0" algn="l">
              <a:lnSpc>
                <a:spcPct val="100000"/>
              </a:lnSpc>
              <a:spcBef>
                <a:spcPts val="620"/>
              </a:spcBef>
              <a:spcAft>
                <a:spcPts val="0"/>
              </a:spcAft>
              <a:buClr>
                <a:schemeClr val="dk1"/>
              </a:buClr>
              <a:buSzPts val="2400"/>
              <a:buFont typeface="Arial"/>
              <a:buChar char="•"/>
            </a:pPr>
            <a:r>
              <a:rPr lang="en-GB" sz="2400">
                <a:solidFill>
                  <a:schemeClr val="dk1"/>
                </a:solidFill>
                <a:latin typeface="Arial"/>
                <a:ea typeface="Arial"/>
                <a:cs typeface="Arial"/>
                <a:sym typeface="Arial"/>
              </a:rPr>
              <a:t>Consolidate and deploy discovered knowledge</a:t>
            </a:r>
            <a:endParaRPr sz="2400">
              <a:solidFill>
                <a:schemeClr val="dk1"/>
              </a:solidFill>
              <a:latin typeface="Arial"/>
              <a:ea typeface="Arial"/>
              <a:cs typeface="Arial"/>
              <a:sym typeface="Arial"/>
            </a:endParaRPr>
          </a:p>
        </p:txBody>
      </p:sp>
      <p:grpSp>
        <p:nvGrpSpPr>
          <p:cNvPr id="956" name="Google Shape;956;p69"/>
          <p:cNvGrpSpPr/>
          <p:nvPr/>
        </p:nvGrpSpPr>
        <p:grpSpPr>
          <a:xfrm>
            <a:off x="139700" y="1076325"/>
            <a:ext cx="1168500" cy="1714500"/>
            <a:chOff x="139700" y="1435100"/>
            <a:chExt cx="1168500" cy="2286000"/>
          </a:xfrm>
        </p:grpSpPr>
        <p:sp>
          <p:nvSpPr>
            <p:cNvPr id="957" name="Google Shape;957;p69"/>
            <p:cNvSpPr/>
            <p:nvPr/>
          </p:nvSpPr>
          <p:spPr>
            <a:xfrm>
              <a:off x="139700" y="1435100"/>
              <a:ext cx="1168500" cy="228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69"/>
            <p:cNvSpPr/>
            <p:nvPr/>
          </p:nvSpPr>
          <p:spPr>
            <a:xfrm>
              <a:off x="203063" y="1476286"/>
              <a:ext cx="1041600" cy="215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69"/>
            <p:cNvSpPr/>
            <p:nvPr/>
          </p:nvSpPr>
          <p:spPr>
            <a:xfrm>
              <a:off x="203200" y="1476278"/>
              <a:ext cx="1041400" cy="2156460"/>
            </a:xfrm>
            <a:custGeom>
              <a:rect b="b" l="l" r="r" t="t"/>
              <a:pathLst>
                <a:path extrusionOk="0" h="2156460" w="104140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cap="flat" cmpd="sng" w="12700">
              <a:solidFill>
                <a:srgbClr val="4A7EB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0" name="Google Shape;960;p69"/>
          <p:cNvSpPr txBox="1"/>
          <p:nvPr/>
        </p:nvSpPr>
        <p:spPr>
          <a:xfrm>
            <a:off x="356871" y="1821825"/>
            <a:ext cx="966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2400">
                <a:solidFill>
                  <a:schemeClr val="dk1"/>
                </a:solidFill>
                <a:latin typeface="Arial"/>
                <a:ea typeface="Arial"/>
                <a:cs typeface="Arial"/>
                <a:sym typeface="Arial"/>
              </a:rPr>
              <a:t>Loop</a:t>
            </a:r>
            <a:endParaRPr sz="2400">
              <a:solidFill>
                <a:schemeClr val="dk1"/>
              </a:solidFill>
              <a:latin typeface="Arial"/>
              <a:ea typeface="Arial"/>
              <a:cs typeface="Arial"/>
              <a:sym typeface="Arial"/>
            </a:endParaRPr>
          </a:p>
        </p:txBody>
      </p:sp>
      <p:sp>
        <p:nvSpPr>
          <p:cNvPr id="961" name="Google Shape;961;p69"/>
          <p:cNvSpPr txBox="1"/>
          <p:nvPr/>
        </p:nvSpPr>
        <p:spPr>
          <a:xfrm>
            <a:off x="8425815" y="4822023"/>
            <a:ext cx="180900" cy="189900"/>
          </a:xfrm>
          <a:prstGeom prst="rect">
            <a:avLst/>
          </a:prstGeom>
          <a:noFill/>
          <a:ln>
            <a:noFill/>
          </a:ln>
        </p:spPr>
        <p:txBody>
          <a:bodyPr anchorCtr="0" anchor="t" bIns="0" lIns="0" spcFirstLastPara="1" rIns="0" wrap="square" tIns="5075">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48</a:t>
            </a:r>
            <a:endParaRPr sz="1200">
              <a:solidFill>
                <a:schemeClr val="dk1"/>
              </a:solidFill>
              <a:latin typeface="Arial"/>
              <a:ea typeface="Arial"/>
              <a:cs typeface="Arial"/>
              <a:sym typeface="Arial"/>
            </a:endParaRPr>
          </a:p>
        </p:txBody>
      </p:sp>
      <p:sp>
        <p:nvSpPr>
          <p:cNvPr id="962" name="Google Shape;962;p69"/>
          <p:cNvSpPr txBox="1"/>
          <p:nvPr/>
        </p:nvSpPr>
        <p:spPr>
          <a:xfrm>
            <a:off x="78739" y="4933513"/>
            <a:ext cx="26301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a slide by Pedro Domingos</a:t>
            </a:r>
            <a:endParaRPr sz="14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6" name="Shape 966"/>
        <p:cNvGrpSpPr/>
        <p:nvPr/>
      </p:nvGrpSpPr>
      <p:grpSpPr>
        <a:xfrm>
          <a:off x="0" y="0"/>
          <a:ext cx="0" cy="0"/>
          <a:chOff x="0" y="0"/>
          <a:chExt cx="0" cy="0"/>
        </a:xfrm>
      </p:grpSpPr>
      <p:sp>
        <p:nvSpPr>
          <p:cNvPr id="967" name="Google Shape;967;p70"/>
          <p:cNvSpPr txBox="1"/>
          <p:nvPr>
            <p:ph type="title"/>
          </p:nvPr>
        </p:nvSpPr>
        <p:spPr>
          <a:xfrm>
            <a:off x="2529675" y="1608050"/>
            <a:ext cx="6077100" cy="1366800"/>
          </a:xfrm>
          <a:prstGeom prst="rect">
            <a:avLst/>
          </a:prstGeom>
          <a:noFill/>
          <a:ln>
            <a:noFill/>
          </a:ln>
        </p:spPr>
        <p:txBody>
          <a:bodyPr anchorCtr="0" anchor="t" bIns="0" lIns="0" spcFirstLastPara="1" rIns="0" wrap="square" tIns="9525">
            <a:spAutoFit/>
          </a:bodyPr>
          <a:lstStyle/>
          <a:p>
            <a:pPr indent="100965" lvl="0" marL="12700" marR="5080" rtl="0" algn="l">
              <a:lnSpc>
                <a:spcPct val="100400"/>
              </a:lnSpc>
              <a:spcBef>
                <a:spcPts val="0"/>
              </a:spcBef>
              <a:spcAft>
                <a:spcPts val="0"/>
              </a:spcAft>
              <a:buNone/>
            </a:pPr>
            <a:r>
              <a:rPr lang="en-GB"/>
              <a:t>A Brief History of  Machine Learning</a:t>
            </a:r>
            <a:endParaRPr/>
          </a:p>
        </p:txBody>
      </p:sp>
      <p:sp>
        <p:nvSpPr>
          <p:cNvPr id="968" name="Google Shape;968;p70"/>
          <p:cNvSpPr txBox="1"/>
          <p:nvPr/>
        </p:nvSpPr>
        <p:spPr>
          <a:xfrm>
            <a:off x="8425815" y="4816554"/>
            <a:ext cx="1809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GB" sz="1200">
                <a:solidFill>
                  <a:srgbClr val="898989"/>
                </a:solidFill>
                <a:latin typeface="Arial"/>
                <a:ea typeface="Arial"/>
                <a:cs typeface="Arial"/>
                <a:sym typeface="Arial"/>
              </a:rPr>
              <a:t>50</a:t>
            </a:r>
            <a:endParaRPr sz="12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2" name="Shape 972"/>
        <p:cNvGrpSpPr/>
        <p:nvPr/>
      </p:nvGrpSpPr>
      <p:grpSpPr>
        <a:xfrm>
          <a:off x="0" y="0"/>
          <a:ext cx="0" cy="0"/>
          <a:chOff x="0" y="0"/>
          <a:chExt cx="0" cy="0"/>
        </a:xfrm>
      </p:grpSpPr>
      <p:sp>
        <p:nvSpPr>
          <p:cNvPr id="973" name="Google Shape;973;p71"/>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51</a:t>
            </a:r>
            <a:endParaRPr/>
          </a:p>
        </p:txBody>
      </p:sp>
      <p:sp>
        <p:nvSpPr>
          <p:cNvPr id="974" name="Google Shape;974;p71"/>
          <p:cNvSpPr txBox="1"/>
          <p:nvPr/>
        </p:nvSpPr>
        <p:spPr>
          <a:xfrm>
            <a:off x="78739" y="4933513"/>
            <a:ext cx="18186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75" name="Google Shape;975;p71"/>
          <p:cNvSpPr txBox="1"/>
          <p:nvPr>
            <p:ph type="title"/>
          </p:nvPr>
        </p:nvSpPr>
        <p:spPr>
          <a:xfrm>
            <a:off x="1361794" y="67628"/>
            <a:ext cx="7270500" cy="582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3700"/>
              <a:t>History of Machine Learning</a:t>
            </a:r>
            <a:endParaRPr sz="3700"/>
          </a:p>
        </p:txBody>
      </p:sp>
      <p:sp>
        <p:nvSpPr>
          <p:cNvPr id="976" name="Google Shape;976;p71"/>
          <p:cNvSpPr txBox="1"/>
          <p:nvPr/>
        </p:nvSpPr>
        <p:spPr>
          <a:xfrm>
            <a:off x="1897340" y="757615"/>
            <a:ext cx="6097200" cy="4447800"/>
          </a:xfrm>
          <a:prstGeom prst="rect">
            <a:avLst/>
          </a:prstGeom>
          <a:noFill/>
          <a:ln>
            <a:noFill/>
          </a:ln>
        </p:spPr>
        <p:txBody>
          <a:bodyPr anchorCtr="0" anchor="t" bIns="0" lIns="0" spcFirstLastPara="1" rIns="0" wrap="square" tIns="12700">
            <a:spAutoFit/>
          </a:bodyPr>
          <a:lstStyle/>
          <a:p>
            <a:pPr indent="-330200" lvl="0" marL="355600" marR="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1950s</a:t>
            </a:r>
            <a:endParaRPr sz="1800">
              <a:solidFill>
                <a:schemeClr val="dk1"/>
              </a:solidFill>
              <a:latin typeface="Arial"/>
              <a:ea typeface="Arial"/>
              <a:cs typeface="Arial"/>
              <a:sym typeface="Arial"/>
            </a:endParaRPr>
          </a:p>
          <a:p>
            <a:pPr indent="-273050" lvl="1" marL="7556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Samuel’s checker player</a:t>
            </a:r>
            <a:endParaRPr b="0" i="0" sz="1600" u="none" cap="none" strike="noStrike">
              <a:solidFill>
                <a:schemeClr val="dk1"/>
              </a:solidFill>
              <a:latin typeface="Arial"/>
              <a:ea typeface="Arial"/>
              <a:cs typeface="Arial"/>
              <a:sym typeface="Arial"/>
            </a:endParaRPr>
          </a:p>
          <a:p>
            <a:pPr indent="-273050" lvl="1" marL="755650" marR="0" rtl="0" algn="l">
              <a:lnSpc>
                <a:spcPct val="100000"/>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Selfridge’s Pandemonium</a:t>
            </a:r>
            <a:endParaRPr b="0" i="0" sz="1600" u="none" cap="none" strike="noStrike">
              <a:solidFill>
                <a:schemeClr val="dk1"/>
              </a:solidFill>
              <a:latin typeface="Arial"/>
              <a:ea typeface="Arial"/>
              <a:cs typeface="Arial"/>
              <a:sym typeface="Arial"/>
            </a:endParaRPr>
          </a:p>
          <a:p>
            <a:pPr indent="-330200" lvl="0" marL="355600" marR="0" rtl="0" algn="l">
              <a:lnSpc>
                <a:spcPct val="100000"/>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1960s:</a:t>
            </a:r>
            <a:endParaRPr sz="1800">
              <a:solidFill>
                <a:schemeClr val="dk1"/>
              </a:solidFill>
              <a:latin typeface="Arial"/>
              <a:ea typeface="Arial"/>
              <a:cs typeface="Arial"/>
              <a:sym typeface="Arial"/>
            </a:endParaRPr>
          </a:p>
          <a:p>
            <a:pPr indent="-273050" lvl="1" marL="755650" marR="0" rtl="0" algn="l">
              <a:lnSpc>
                <a:spcPct val="118333"/>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Neural networks: Perceptron</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Pattern recognition</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Learning in the limit theory</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Minsky and Papert prove limitations of Perceptron</a:t>
            </a:r>
            <a:endParaRPr b="0" i="0" sz="1600" u="none" cap="none" strike="noStrike">
              <a:solidFill>
                <a:schemeClr val="dk1"/>
              </a:solidFill>
              <a:latin typeface="Arial"/>
              <a:ea typeface="Arial"/>
              <a:cs typeface="Arial"/>
              <a:sym typeface="Arial"/>
            </a:endParaRPr>
          </a:p>
          <a:p>
            <a:pPr indent="-330200" lvl="0" marL="355600" marR="0" rtl="0" algn="l">
              <a:lnSpc>
                <a:spcPct val="100000"/>
              </a:lnSpc>
              <a:spcBef>
                <a:spcPts val="40"/>
              </a:spcBef>
              <a:spcAft>
                <a:spcPts val="0"/>
              </a:spcAft>
              <a:buClr>
                <a:schemeClr val="dk1"/>
              </a:buClr>
              <a:buSzPts val="1800"/>
              <a:buFont typeface="Arial"/>
              <a:buChar char="•"/>
            </a:pPr>
            <a:r>
              <a:rPr lang="en-GB" sz="1800">
                <a:solidFill>
                  <a:schemeClr val="dk1"/>
                </a:solidFill>
                <a:latin typeface="Arial"/>
                <a:ea typeface="Arial"/>
                <a:cs typeface="Arial"/>
                <a:sym typeface="Arial"/>
              </a:rPr>
              <a:t>1970s:</a:t>
            </a:r>
            <a:endParaRPr sz="1800">
              <a:solidFill>
                <a:schemeClr val="dk1"/>
              </a:solidFill>
              <a:latin typeface="Arial"/>
              <a:ea typeface="Arial"/>
              <a:cs typeface="Arial"/>
              <a:sym typeface="Arial"/>
            </a:endParaRPr>
          </a:p>
          <a:p>
            <a:pPr indent="-273050" lvl="1" marL="755650" marR="0" rtl="0" algn="l">
              <a:lnSpc>
                <a:spcPct val="100000"/>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Symbolic concept induction</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Winston’s arch learner</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Expert systems and the knowledge acquisition bottleneck</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Quinlan’s ID3</a:t>
            </a:r>
            <a:endParaRPr b="0" i="0" sz="1600" u="none" cap="none" strike="noStrike">
              <a:solidFill>
                <a:schemeClr val="dk1"/>
              </a:solidFill>
              <a:latin typeface="Arial"/>
              <a:ea typeface="Arial"/>
              <a:cs typeface="Arial"/>
              <a:sym typeface="Arial"/>
            </a:endParaRPr>
          </a:p>
          <a:p>
            <a:pPr indent="-273050" lvl="1" marL="755650" marR="0" rtl="0" algn="l">
              <a:lnSpc>
                <a:spcPct val="118333"/>
              </a:lnSpc>
              <a:spcBef>
                <a:spcPts val="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Michalski’s AQ and soybean diagnosis</a:t>
            </a:r>
            <a:endParaRPr b="0" i="0" sz="1600" u="none" cap="none" strike="noStrike">
              <a:solidFill>
                <a:schemeClr val="dk1"/>
              </a:solidFill>
              <a:latin typeface="Arial"/>
              <a:ea typeface="Arial"/>
              <a:cs typeface="Arial"/>
              <a:sym typeface="Arial"/>
            </a:endParaRPr>
          </a:p>
          <a:p>
            <a:pPr indent="-273050" lvl="1" marL="755650" marR="0" rtl="0" algn="l">
              <a:lnSpc>
                <a:spcPct val="100000"/>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Scientific discovery with BACON</a:t>
            </a:r>
            <a:endParaRPr b="0" i="0" sz="1600" u="none" cap="none" strike="noStrike">
              <a:solidFill>
                <a:schemeClr val="dk1"/>
              </a:solidFill>
              <a:latin typeface="Arial"/>
              <a:ea typeface="Arial"/>
              <a:cs typeface="Arial"/>
              <a:sym typeface="Arial"/>
            </a:endParaRPr>
          </a:p>
          <a:p>
            <a:pPr indent="-273050" lvl="1" marL="755650" marR="0" rtl="0" algn="l">
              <a:lnSpc>
                <a:spcPct val="100000"/>
              </a:lnSpc>
              <a:spcBef>
                <a:spcPts val="40"/>
              </a:spcBef>
              <a:spcAft>
                <a:spcPts val="0"/>
              </a:spcAft>
              <a:buClr>
                <a:schemeClr val="dk1"/>
              </a:buClr>
              <a:buSzPts val="1600"/>
              <a:buFont typeface="Arial"/>
              <a:buChar char="–"/>
            </a:pPr>
            <a:r>
              <a:rPr b="0" i="0" lang="en-GB" sz="1600" u="none" cap="none" strike="noStrike">
                <a:solidFill>
                  <a:schemeClr val="dk1"/>
                </a:solidFill>
                <a:latin typeface="Arial"/>
                <a:ea typeface="Arial"/>
                <a:cs typeface="Arial"/>
                <a:sym typeface="Arial"/>
              </a:rPr>
              <a:t>Mathematical discovery with AM</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0" name="Shape 980"/>
        <p:cNvGrpSpPr/>
        <p:nvPr/>
      </p:nvGrpSpPr>
      <p:grpSpPr>
        <a:xfrm>
          <a:off x="0" y="0"/>
          <a:ext cx="0" cy="0"/>
          <a:chOff x="0" y="0"/>
          <a:chExt cx="0" cy="0"/>
        </a:xfrm>
      </p:grpSpPr>
      <p:sp>
        <p:nvSpPr>
          <p:cNvPr id="981" name="Google Shape;981;p72"/>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52</a:t>
            </a:r>
            <a:endParaRPr/>
          </a:p>
        </p:txBody>
      </p:sp>
      <p:sp>
        <p:nvSpPr>
          <p:cNvPr id="982" name="Google Shape;982;p72"/>
          <p:cNvSpPr txBox="1"/>
          <p:nvPr/>
        </p:nvSpPr>
        <p:spPr>
          <a:xfrm>
            <a:off x="78739" y="4933513"/>
            <a:ext cx="18186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83" name="Google Shape;983;p72"/>
          <p:cNvSpPr txBox="1"/>
          <p:nvPr>
            <p:ph type="title"/>
          </p:nvPr>
        </p:nvSpPr>
        <p:spPr>
          <a:xfrm>
            <a:off x="556101" y="67628"/>
            <a:ext cx="8587800" cy="643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4100"/>
              <a:t>History of Machine Learning (cont.)</a:t>
            </a:r>
            <a:endParaRPr sz="4100"/>
          </a:p>
        </p:txBody>
      </p:sp>
      <p:sp>
        <p:nvSpPr>
          <p:cNvPr id="984" name="Google Shape;984;p72"/>
          <p:cNvSpPr txBox="1"/>
          <p:nvPr/>
        </p:nvSpPr>
        <p:spPr>
          <a:xfrm>
            <a:off x="764540" y="996315"/>
            <a:ext cx="6864300" cy="37038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1980s:</a:t>
            </a:r>
            <a:endParaRPr sz="2000">
              <a:solidFill>
                <a:schemeClr val="dk1"/>
              </a:solidFill>
              <a:latin typeface="Arial"/>
              <a:ea typeface="Arial"/>
              <a:cs typeface="Arial"/>
              <a:sym typeface="Arial"/>
            </a:endParaRPr>
          </a:p>
          <a:p>
            <a:pPr indent="-285750" lvl="1" marL="755650" marR="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Advanced decision tree and rule learning</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Explanation-based Learning (EBL)</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Learning and planning and problem solving</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Utility problem</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Analogy</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Cognitive architectures</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Resurgence of neural networks (connectionism, backpropagation)</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Valiant’s PAC Learning Theory</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Focus on experimental methodology</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4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8" name="Shape 988"/>
        <p:cNvGrpSpPr/>
        <p:nvPr/>
      </p:nvGrpSpPr>
      <p:grpSpPr>
        <a:xfrm>
          <a:off x="0" y="0"/>
          <a:ext cx="0" cy="0"/>
          <a:chOff x="0" y="0"/>
          <a:chExt cx="0" cy="0"/>
        </a:xfrm>
      </p:grpSpPr>
      <p:sp>
        <p:nvSpPr>
          <p:cNvPr id="989" name="Google Shape;989;p73"/>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52</a:t>
            </a:r>
            <a:endParaRPr/>
          </a:p>
        </p:txBody>
      </p:sp>
      <p:sp>
        <p:nvSpPr>
          <p:cNvPr id="990" name="Google Shape;990;p73"/>
          <p:cNvSpPr txBox="1"/>
          <p:nvPr/>
        </p:nvSpPr>
        <p:spPr>
          <a:xfrm>
            <a:off x="78739" y="4933513"/>
            <a:ext cx="18186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Slide credit: Ray Mooney</a:t>
            </a:r>
            <a:endParaRPr sz="1400">
              <a:solidFill>
                <a:schemeClr val="dk1"/>
              </a:solidFill>
              <a:latin typeface="Arial"/>
              <a:ea typeface="Arial"/>
              <a:cs typeface="Arial"/>
              <a:sym typeface="Arial"/>
            </a:endParaRPr>
          </a:p>
        </p:txBody>
      </p:sp>
      <p:sp>
        <p:nvSpPr>
          <p:cNvPr id="991" name="Google Shape;991;p73"/>
          <p:cNvSpPr txBox="1"/>
          <p:nvPr>
            <p:ph type="title"/>
          </p:nvPr>
        </p:nvSpPr>
        <p:spPr>
          <a:xfrm>
            <a:off x="556101" y="67628"/>
            <a:ext cx="8587800" cy="643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4100"/>
              <a:t>History of Machine Learning (cont.)</a:t>
            </a:r>
            <a:endParaRPr sz="4100"/>
          </a:p>
        </p:txBody>
      </p:sp>
      <p:sp>
        <p:nvSpPr>
          <p:cNvPr id="992" name="Google Shape;992;p73"/>
          <p:cNvSpPr txBox="1"/>
          <p:nvPr/>
        </p:nvSpPr>
        <p:spPr>
          <a:xfrm>
            <a:off x="764540" y="996315"/>
            <a:ext cx="6864300" cy="252960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40"/>
              </a:spcBef>
              <a:spcAft>
                <a:spcPts val="0"/>
              </a:spcAft>
              <a:buClr>
                <a:schemeClr val="dk1"/>
              </a:buClr>
              <a:buSzPts val="2000"/>
              <a:buFont typeface="Arial"/>
              <a:buChar char="•"/>
            </a:pPr>
            <a:r>
              <a:rPr lang="en-GB" sz="2000">
                <a:solidFill>
                  <a:schemeClr val="dk1"/>
                </a:solidFill>
                <a:latin typeface="Arial"/>
                <a:ea typeface="Arial"/>
                <a:cs typeface="Arial"/>
                <a:sym typeface="Arial"/>
              </a:rPr>
              <a:t>1990s</a:t>
            </a:r>
            <a:endParaRPr sz="2000">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Data mining</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Adaptive software agents and web applications</a:t>
            </a:r>
            <a:endParaRPr b="0" i="0" sz="1800" u="none" cap="none" strike="noStrike">
              <a:solidFill>
                <a:schemeClr val="dk1"/>
              </a:solidFill>
              <a:latin typeface="Arial"/>
              <a:ea typeface="Arial"/>
              <a:cs typeface="Arial"/>
              <a:sym typeface="Arial"/>
            </a:endParaRPr>
          </a:p>
          <a:p>
            <a:pPr indent="-285750" lvl="1" marL="755650" marR="0" rtl="0" algn="l">
              <a:lnSpc>
                <a:spcPct val="100000"/>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Text learning</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Reinforcement learning (RL)</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Inductive Logic Programming (ILP)</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4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Ensembles: Bagging, Boosting, and Stacking</a:t>
            </a:r>
            <a:endParaRPr b="0" i="0" sz="1800" u="none" cap="none" strike="noStrike">
              <a:solidFill>
                <a:schemeClr val="dk1"/>
              </a:solidFill>
              <a:latin typeface="Arial"/>
              <a:ea typeface="Arial"/>
              <a:cs typeface="Arial"/>
              <a:sym typeface="Arial"/>
            </a:endParaRPr>
          </a:p>
          <a:p>
            <a:pPr indent="-285750" lvl="1" marL="755650" marR="0" rtl="0" algn="l">
              <a:lnSpc>
                <a:spcPct val="118333"/>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Bayes Net learning</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6" name="Shape 996"/>
        <p:cNvGrpSpPr/>
        <p:nvPr/>
      </p:nvGrpSpPr>
      <p:grpSpPr>
        <a:xfrm>
          <a:off x="0" y="0"/>
          <a:ext cx="0" cy="0"/>
          <a:chOff x="0" y="0"/>
          <a:chExt cx="0" cy="0"/>
        </a:xfrm>
      </p:grpSpPr>
      <p:sp>
        <p:nvSpPr>
          <p:cNvPr id="997" name="Google Shape;997;p74"/>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53</a:t>
            </a:r>
            <a:endParaRPr/>
          </a:p>
        </p:txBody>
      </p:sp>
      <p:sp>
        <p:nvSpPr>
          <p:cNvPr id="998" name="Google Shape;998;p74"/>
          <p:cNvSpPr txBox="1"/>
          <p:nvPr/>
        </p:nvSpPr>
        <p:spPr>
          <a:xfrm>
            <a:off x="78739" y="4933513"/>
            <a:ext cx="22173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slide by Ray Mooney</a:t>
            </a:r>
            <a:endParaRPr sz="1400">
              <a:solidFill>
                <a:schemeClr val="dk1"/>
              </a:solidFill>
              <a:latin typeface="Arial"/>
              <a:ea typeface="Arial"/>
              <a:cs typeface="Arial"/>
              <a:sym typeface="Arial"/>
            </a:endParaRPr>
          </a:p>
        </p:txBody>
      </p:sp>
      <p:sp>
        <p:nvSpPr>
          <p:cNvPr id="999" name="Google Shape;999;p74"/>
          <p:cNvSpPr txBox="1"/>
          <p:nvPr>
            <p:ph type="title"/>
          </p:nvPr>
        </p:nvSpPr>
        <p:spPr>
          <a:xfrm>
            <a:off x="556101" y="67628"/>
            <a:ext cx="85878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4000"/>
              <a:t>History of Machine Learning (cont.)</a:t>
            </a:r>
            <a:endParaRPr/>
          </a:p>
        </p:txBody>
      </p:sp>
      <p:sp>
        <p:nvSpPr>
          <p:cNvPr id="1000" name="Google Shape;1000;p74"/>
          <p:cNvSpPr txBox="1"/>
          <p:nvPr/>
        </p:nvSpPr>
        <p:spPr>
          <a:xfrm>
            <a:off x="764540" y="967740"/>
            <a:ext cx="7795200" cy="4368900"/>
          </a:xfrm>
          <a:prstGeom prst="rect">
            <a:avLst/>
          </a:prstGeom>
          <a:noFill/>
          <a:ln>
            <a:noFill/>
          </a:ln>
        </p:spPr>
        <p:txBody>
          <a:bodyPr anchorCtr="0" anchor="t" bIns="0" lIns="0" spcFirstLastPara="1" rIns="0" wrap="square" tIns="12700">
            <a:spAutoFit/>
          </a:bodyPr>
          <a:lstStyle/>
          <a:p>
            <a:pPr indent="-342900" lvl="0" marL="355600" marR="0" rtl="0" algn="l">
              <a:lnSpc>
                <a:spcPct val="155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2000s</a:t>
            </a:r>
            <a:endParaRPr sz="1800">
              <a:solidFill>
                <a:schemeClr val="dk1"/>
              </a:solidFill>
              <a:latin typeface="Arial"/>
              <a:ea typeface="Arial"/>
              <a:cs typeface="Arial"/>
              <a:sym typeface="Arial"/>
            </a:endParaRPr>
          </a:p>
          <a:p>
            <a:pPr indent="-285750" lvl="1" marL="755650" marR="0" rtl="0" algn="l">
              <a:lnSpc>
                <a:spcPct val="12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Support vector machines &amp; kernel methods</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Graphical models</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Statistical relational learning</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Transfer learning</a:t>
            </a:r>
            <a:endParaRPr b="0" i="0" sz="1800" u="none" cap="none" strike="noStrike">
              <a:solidFill>
                <a:schemeClr val="dk1"/>
              </a:solidFill>
              <a:latin typeface="Arial"/>
              <a:ea typeface="Arial"/>
              <a:cs typeface="Arial"/>
              <a:sym typeface="Arial"/>
            </a:endParaRPr>
          </a:p>
          <a:p>
            <a:pPr indent="-285750" lvl="1" marL="755650" marR="0" rtl="0" algn="l">
              <a:lnSpc>
                <a:spcPct val="122222"/>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Sequence labeling</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Collective classification and structured outputs</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Computer Systems Applications (Compilers, Debugging, Graphics, Security)</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E-mail management</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Personalized assistants that learn</a:t>
            </a:r>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Learning in robotics and vision</a:t>
            </a:r>
            <a:endParaRPr b="0" i="0" sz="1800" u="none" cap="none" strike="noStrike">
              <a:solidFill>
                <a:schemeClr val="dk1"/>
              </a:solidFill>
              <a:latin typeface="Arial"/>
              <a:ea typeface="Arial"/>
              <a:cs typeface="Arial"/>
              <a:sym typeface="Arial"/>
            </a:endParaRPr>
          </a:p>
          <a:p>
            <a:pPr indent="0" lvl="0" marL="469900" marR="0" rtl="0" algn="l">
              <a:lnSpc>
                <a:spcPct val="125000"/>
              </a:lnSpc>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4" name="Shape 1004"/>
        <p:cNvGrpSpPr/>
        <p:nvPr/>
      </p:nvGrpSpPr>
      <p:grpSpPr>
        <a:xfrm>
          <a:off x="0" y="0"/>
          <a:ext cx="0" cy="0"/>
          <a:chOff x="0" y="0"/>
          <a:chExt cx="0" cy="0"/>
        </a:xfrm>
      </p:grpSpPr>
      <p:sp>
        <p:nvSpPr>
          <p:cNvPr id="1005" name="Google Shape;1005;p75"/>
          <p:cNvSpPr txBox="1"/>
          <p:nvPr>
            <p:ph idx="12" type="sldNum"/>
          </p:nvPr>
        </p:nvSpPr>
        <p:spPr>
          <a:xfrm>
            <a:off x="8400415" y="4822023"/>
            <a:ext cx="231900" cy="189900"/>
          </a:xfrm>
          <a:prstGeom prst="rect">
            <a:avLst/>
          </a:prstGeom>
          <a:noFill/>
          <a:ln>
            <a:noFill/>
          </a:ln>
        </p:spPr>
        <p:txBody>
          <a:bodyPr anchorCtr="0" anchor="t" bIns="0" lIns="0" spcFirstLastPara="1" rIns="0" wrap="square" tIns="5075">
            <a:spAutoFit/>
          </a:bodyPr>
          <a:lstStyle/>
          <a:p>
            <a:pPr indent="0" lvl="0" marL="38100" rtl="0" algn="l">
              <a:lnSpc>
                <a:spcPct val="100000"/>
              </a:lnSpc>
              <a:spcBef>
                <a:spcPts val="0"/>
              </a:spcBef>
              <a:spcAft>
                <a:spcPts val="0"/>
              </a:spcAft>
              <a:buNone/>
            </a:pPr>
            <a:r>
              <a:rPr lang="en-GB"/>
              <a:t>53</a:t>
            </a:r>
            <a:endParaRPr/>
          </a:p>
        </p:txBody>
      </p:sp>
      <p:sp>
        <p:nvSpPr>
          <p:cNvPr id="1006" name="Google Shape;1006;p75"/>
          <p:cNvSpPr txBox="1"/>
          <p:nvPr/>
        </p:nvSpPr>
        <p:spPr>
          <a:xfrm>
            <a:off x="78739" y="4933513"/>
            <a:ext cx="2217300" cy="434700"/>
          </a:xfrm>
          <a:prstGeom prst="rect">
            <a:avLst/>
          </a:prstGeom>
          <a:noFill/>
          <a:ln>
            <a:noFill/>
          </a:ln>
        </p:spPr>
        <p:txBody>
          <a:bodyPr anchorCtr="0" anchor="t" bIns="0" lIns="0" spcFirstLastPara="1" rIns="0" wrap="square" tIns="3800">
            <a:spAutoFit/>
          </a:bodyPr>
          <a:lstStyle/>
          <a:p>
            <a:pPr indent="0" lvl="0" marL="12700" marR="0" rtl="0" algn="l">
              <a:lnSpc>
                <a:spcPct val="100000"/>
              </a:lnSpc>
              <a:spcBef>
                <a:spcPts val="0"/>
              </a:spcBef>
              <a:spcAft>
                <a:spcPts val="0"/>
              </a:spcAft>
              <a:buNone/>
            </a:pPr>
            <a:r>
              <a:rPr lang="en-GB" sz="1400">
                <a:solidFill>
                  <a:schemeClr val="dk1"/>
                </a:solidFill>
                <a:latin typeface="Arial"/>
                <a:ea typeface="Arial"/>
                <a:cs typeface="Arial"/>
                <a:sym typeface="Arial"/>
              </a:rPr>
              <a:t>Based on slide by Ray Mooney</a:t>
            </a:r>
            <a:endParaRPr sz="1400">
              <a:solidFill>
                <a:schemeClr val="dk1"/>
              </a:solidFill>
              <a:latin typeface="Arial"/>
              <a:ea typeface="Arial"/>
              <a:cs typeface="Arial"/>
              <a:sym typeface="Arial"/>
            </a:endParaRPr>
          </a:p>
        </p:txBody>
      </p:sp>
      <p:sp>
        <p:nvSpPr>
          <p:cNvPr id="1007" name="Google Shape;1007;p75"/>
          <p:cNvSpPr txBox="1"/>
          <p:nvPr>
            <p:ph type="title"/>
          </p:nvPr>
        </p:nvSpPr>
        <p:spPr>
          <a:xfrm>
            <a:off x="556101" y="67628"/>
            <a:ext cx="85878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GB" sz="4000"/>
              <a:t>History of Machine Learning (cont.)</a:t>
            </a:r>
            <a:endParaRPr/>
          </a:p>
        </p:txBody>
      </p:sp>
      <p:sp>
        <p:nvSpPr>
          <p:cNvPr id="1008" name="Google Shape;1008;p75"/>
          <p:cNvSpPr txBox="1"/>
          <p:nvPr/>
        </p:nvSpPr>
        <p:spPr>
          <a:xfrm>
            <a:off x="764540" y="967740"/>
            <a:ext cx="7795200" cy="2552700"/>
          </a:xfrm>
          <a:prstGeom prst="rect">
            <a:avLst/>
          </a:prstGeom>
          <a:noFill/>
          <a:ln>
            <a:noFill/>
          </a:ln>
        </p:spPr>
        <p:txBody>
          <a:bodyPr anchorCtr="0" anchor="t" bIns="0" lIns="0" spcFirstLastPara="1" rIns="0" wrap="square" tIns="12700">
            <a:spAutoFit/>
          </a:bodyPr>
          <a:lstStyle/>
          <a:p>
            <a:pPr indent="-342900" lvl="0" marL="355600" marR="0" rtl="0" algn="l">
              <a:lnSpc>
                <a:spcPct val="143888"/>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2010s</a:t>
            </a:r>
            <a:endParaRPr sz="1800">
              <a:solidFill>
                <a:schemeClr val="dk1"/>
              </a:solidFill>
              <a:latin typeface="Arial"/>
              <a:ea typeface="Arial"/>
              <a:cs typeface="Arial"/>
              <a:sym typeface="Arial"/>
            </a:endParaRPr>
          </a:p>
          <a:p>
            <a:pPr indent="-285750" lvl="1" marL="755650" marR="0" rtl="0" algn="l">
              <a:lnSpc>
                <a:spcPct val="120000"/>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Deep learning systems</a:t>
            </a:r>
            <a:endParaRPr b="0" i="0" sz="1800" u="none" cap="none" strike="noStrike">
              <a:solidFill>
                <a:schemeClr val="dk1"/>
              </a:solidFill>
              <a:latin typeface="Arial"/>
              <a:ea typeface="Arial"/>
              <a:cs typeface="Arial"/>
              <a:sym typeface="Arial"/>
            </a:endParaRPr>
          </a:p>
          <a:p>
            <a:pPr indent="-285750" lvl="1" marL="755650" marR="0" rtl="0" algn="l">
              <a:lnSpc>
                <a:spcPct val="122222"/>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Learning for big data</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Bayesian methods</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Multi-task &amp; lifelong learning</a:t>
            </a:r>
            <a:endParaRPr b="0" i="0" sz="1800" u="none" cap="none" strike="noStrike">
              <a:solidFill>
                <a:schemeClr val="dk1"/>
              </a:solidFill>
              <a:latin typeface="Arial"/>
              <a:ea typeface="Arial"/>
              <a:cs typeface="Arial"/>
              <a:sym typeface="Arial"/>
            </a:endParaRPr>
          </a:p>
          <a:p>
            <a:pPr indent="-285750" lvl="1" marL="755650" marR="0" rtl="0" algn="l">
              <a:lnSpc>
                <a:spcPct val="119444"/>
              </a:lnSpc>
              <a:spcBef>
                <a:spcPts val="0"/>
              </a:spcBef>
              <a:spcAft>
                <a:spcPts val="0"/>
              </a:spcAft>
              <a:buClr>
                <a:schemeClr val="dk1"/>
              </a:buClr>
              <a:buSzPts val="1800"/>
              <a:buFont typeface="Arial"/>
              <a:buChar char="–"/>
            </a:pPr>
            <a:r>
              <a:rPr b="0" i="0" lang="en-GB" sz="1800" u="none" cap="none" strike="noStrike">
                <a:solidFill>
                  <a:schemeClr val="dk1"/>
                </a:solidFill>
                <a:latin typeface="Arial"/>
                <a:ea typeface="Arial"/>
                <a:cs typeface="Arial"/>
                <a:sym typeface="Arial"/>
              </a:rPr>
              <a:t>Applications to vision, speech, social networks, learning to read, etc.</a:t>
            </a:r>
            <a:endParaRPr b="0" i="0" sz="1800" u="none" cap="none" strike="noStrike">
              <a:solidFill>
                <a:schemeClr val="dk1"/>
              </a:solidFill>
              <a:latin typeface="Arial"/>
              <a:ea typeface="Arial"/>
              <a:cs typeface="Arial"/>
              <a:sym typeface="Arial"/>
            </a:endParaRPr>
          </a:p>
          <a:p>
            <a:pPr indent="0" lvl="0" marL="469900" marR="0" rtl="0" algn="l">
              <a:lnSpc>
                <a:spcPct val="125000"/>
              </a:lnSpc>
              <a:spcBef>
                <a:spcPts val="0"/>
              </a:spcBef>
              <a:spcAft>
                <a:spcPts val="0"/>
              </a:spcAft>
              <a:buNone/>
            </a:pPr>
            <a:r>
              <a:rPr lang="en-GB" sz="1800">
                <a:solidFill>
                  <a:schemeClr val="dk1"/>
                </a:solidFill>
                <a:latin typeface="Arial"/>
                <a:ea typeface="Arial"/>
                <a:cs typeface="Arial"/>
                <a:sym typeface="Arial"/>
              </a:rPr>
              <a:t>–	</a:t>
            </a:r>
            <a:r>
              <a:rPr lang="en-GB" sz="3100">
                <a:solidFill>
                  <a:schemeClr val="dk1"/>
                </a:solidFill>
              </a:rPr>
              <a:t>Many More To Come!!!!!</a:t>
            </a:r>
            <a:endParaRPr sz="31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Standards: </a:t>
            </a:r>
            <a:r>
              <a:rPr b="1" lang="en-GB" sz="1500">
                <a:highlight>
                  <a:srgbClr val="FFFFFF"/>
                </a:highlight>
              </a:rPr>
              <a:t>Safety integrity level (SIL)</a:t>
            </a:r>
            <a:endParaRPr/>
          </a:p>
        </p:txBody>
      </p:sp>
      <p:pic>
        <p:nvPicPr>
          <p:cNvPr id="113" name="Google Shape;113;p22"/>
          <p:cNvPicPr preferRelativeResize="0"/>
          <p:nvPr/>
        </p:nvPicPr>
        <p:blipFill>
          <a:blip r:embed="rId3">
            <a:alphaModFix/>
          </a:blip>
          <a:stretch>
            <a:fillRect/>
          </a:stretch>
        </p:blipFill>
        <p:spPr>
          <a:xfrm>
            <a:off x="5387175" y="445025"/>
            <a:ext cx="3238500" cy="2076450"/>
          </a:xfrm>
          <a:prstGeom prst="rect">
            <a:avLst/>
          </a:prstGeom>
          <a:noFill/>
          <a:ln>
            <a:noFill/>
          </a:ln>
        </p:spPr>
      </p:pic>
      <p:sp>
        <p:nvSpPr>
          <p:cNvPr id="114" name="Google Shape;114;p22"/>
          <p:cNvSpPr txBox="1"/>
          <p:nvPr/>
        </p:nvSpPr>
        <p:spPr>
          <a:xfrm>
            <a:off x="311700" y="1717500"/>
            <a:ext cx="4186200" cy="346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SIL1 being the lowest and SIL4 the highest severity level:</a:t>
            </a:r>
            <a:endParaRPr/>
          </a:p>
          <a:p>
            <a:pPr indent="0" lvl="0" marL="0" rtl="0" algn="l">
              <a:spcBef>
                <a:spcPts val="0"/>
              </a:spcBef>
              <a:spcAft>
                <a:spcPts val="0"/>
              </a:spcAft>
              <a:buNone/>
            </a:pPr>
            <a:r>
              <a:t/>
            </a:r>
            <a:endParaRPr/>
          </a:p>
          <a:p>
            <a:pPr indent="-330200" lvl="0" marL="457200" rtl="0" algn="l">
              <a:lnSpc>
                <a:spcPct val="115000"/>
              </a:lnSpc>
              <a:spcBef>
                <a:spcPts val="0"/>
              </a:spcBef>
              <a:spcAft>
                <a:spcPts val="0"/>
              </a:spcAft>
              <a:buClr>
                <a:schemeClr val="dk2"/>
              </a:buClr>
              <a:buSzPts val="1600"/>
              <a:buChar char="●"/>
            </a:pPr>
            <a:r>
              <a:rPr lang="en-GB" sz="1600">
                <a:solidFill>
                  <a:schemeClr val="dk2"/>
                </a:solidFill>
              </a:rPr>
              <a:t>For example in SIL4 : </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GB" sz="1600">
                <a:solidFill>
                  <a:schemeClr val="dk2"/>
                </a:solidFill>
              </a:rPr>
              <a:t>high coverage of branches in the source code of a component </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GB" sz="1600">
                <a:solidFill>
                  <a:schemeClr val="dk2"/>
                </a:solidFill>
              </a:rPr>
              <a:t> ensures adequate testing of the most critical components in the system. </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GB" sz="1600">
                <a:solidFill>
                  <a:schemeClr val="dk2"/>
                </a:solidFill>
              </a:rPr>
              <a:t>standard procedure in avionic or automotive applications.</a:t>
            </a:r>
            <a:endParaRPr sz="1600">
              <a:solidFill>
                <a:schemeClr val="dk2"/>
              </a:solidFill>
            </a:endParaRPr>
          </a:p>
          <a:p>
            <a:pPr indent="0" lvl="0" marL="0" rtl="0" algn="l">
              <a:spcBef>
                <a:spcPts val="1200"/>
              </a:spcBef>
              <a:spcAft>
                <a:spcPts val="0"/>
              </a:spcAft>
              <a:buNone/>
            </a:pPr>
            <a:r>
              <a:t/>
            </a:r>
            <a:endParaRPr/>
          </a:p>
        </p:txBody>
      </p:sp>
      <p:sp>
        <p:nvSpPr>
          <p:cNvPr id="115" name="Google Shape;115;p22"/>
          <p:cNvSpPr txBox="1"/>
          <p:nvPr>
            <p:ph idx="1" type="body"/>
          </p:nvPr>
        </p:nvSpPr>
        <p:spPr>
          <a:xfrm>
            <a:off x="4913325" y="2571750"/>
            <a:ext cx="4186200" cy="28551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n-GB" sz="1400"/>
              <a:t> Civil avionic systems : regulated by DO178c </a:t>
            </a:r>
            <a:endParaRPr sz="1400"/>
          </a:p>
          <a:p>
            <a:pPr indent="-317500" lvl="0" marL="457200" rtl="0" algn="l">
              <a:lnSpc>
                <a:spcPct val="95000"/>
              </a:lnSpc>
              <a:spcBef>
                <a:spcPts val="0"/>
              </a:spcBef>
              <a:spcAft>
                <a:spcPts val="0"/>
              </a:spcAft>
              <a:buSzPts val="1400"/>
              <a:buChar char="●"/>
            </a:pPr>
            <a:r>
              <a:rPr lang="en-GB" sz="1400"/>
              <a:t> train applications DIN EN 50657 </a:t>
            </a:r>
            <a:endParaRPr sz="1400"/>
          </a:p>
          <a:p>
            <a:pPr indent="-317500" lvl="0" marL="457200" rtl="0" algn="l">
              <a:lnSpc>
                <a:spcPct val="95000"/>
              </a:lnSpc>
              <a:spcBef>
                <a:spcPts val="0"/>
              </a:spcBef>
              <a:spcAft>
                <a:spcPts val="0"/>
              </a:spcAft>
              <a:buSzPts val="1400"/>
              <a:buChar char="●"/>
            </a:pPr>
            <a:r>
              <a:rPr lang="en-GB" sz="1400"/>
              <a:t>Medical devices are certified under IEC 82304, 2018 [4]</a:t>
            </a:r>
            <a:endParaRPr sz="1400"/>
          </a:p>
          <a:p>
            <a:pPr indent="-317500" lvl="0" marL="457200" rtl="0" algn="l">
              <a:lnSpc>
                <a:spcPct val="95000"/>
              </a:lnSpc>
              <a:spcBef>
                <a:spcPts val="0"/>
              </a:spcBef>
              <a:spcAft>
                <a:spcPts val="0"/>
              </a:spcAft>
              <a:buSzPts val="1400"/>
              <a:buChar char="●"/>
            </a:pPr>
            <a:r>
              <a:rPr lang="en-GB" sz="1400"/>
              <a:t>Automotive under ISO 26262 [5]. </a:t>
            </a:r>
            <a:endParaRPr sz="1400"/>
          </a:p>
          <a:p>
            <a:pPr indent="-317500" lvl="0" marL="457200" rtl="0" algn="l">
              <a:lnSpc>
                <a:spcPct val="95000"/>
              </a:lnSpc>
              <a:spcBef>
                <a:spcPts val="0"/>
              </a:spcBef>
              <a:spcAft>
                <a:spcPts val="0"/>
              </a:spcAft>
              <a:buSzPts val="1400"/>
              <a:buChar char="●"/>
            </a:pPr>
            <a:r>
              <a:rPr lang="en-GB" sz="1400"/>
              <a:t>Each of these standards defines strict requirements with the goal to ensure the the functional safety of each component</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a:t>
            </a:r>
            <a:endParaRPr/>
          </a:p>
        </p:txBody>
      </p:sp>
      <p:sp>
        <p:nvSpPr>
          <p:cNvPr id="1014" name="Google Shape;1014;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M</a:t>
            </a:r>
            <a:r>
              <a:rPr lang="en-GB"/>
              <a:t>achine learning seeks to </a:t>
            </a:r>
            <a:r>
              <a:rPr b="1" lang="en-GB"/>
              <a:t>develop methods for computers to improve their performance at certain tasks</a:t>
            </a:r>
            <a:r>
              <a:rPr lang="en-GB"/>
              <a:t> on the basis of observed data. </a:t>
            </a:r>
            <a:endParaRPr/>
          </a:p>
          <a:p>
            <a:pPr indent="0" lvl="0" marL="0" rtl="0" algn="l">
              <a:spcBef>
                <a:spcPts val="1200"/>
              </a:spcBef>
              <a:spcAft>
                <a:spcPts val="0"/>
              </a:spcAft>
              <a:buNone/>
            </a:pPr>
            <a:r>
              <a:rPr lang="en-GB"/>
              <a:t>Typical example:</a:t>
            </a:r>
            <a:endParaRPr/>
          </a:p>
          <a:p>
            <a:pPr indent="-342900" lvl="0" marL="457200" rtl="0" algn="l">
              <a:spcBef>
                <a:spcPts val="1200"/>
              </a:spcBef>
              <a:spcAft>
                <a:spcPts val="0"/>
              </a:spcAft>
              <a:buSzPts val="1800"/>
              <a:buChar char="●"/>
            </a:pPr>
            <a:r>
              <a:rPr lang="en-GB"/>
              <a:t> detecting pedestrians in images taken from an autonomous vehicle, </a:t>
            </a:r>
            <a:endParaRPr/>
          </a:p>
          <a:p>
            <a:pPr indent="-342900" lvl="0" marL="457200" rtl="0" algn="l">
              <a:spcBef>
                <a:spcPts val="0"/>
              </a:spcBef>
              <a:spcAft>
                <a:spcPts val="0"/>
              </a:spcAft>
              <a:buSzPts val="1800"/>
              <a:buChar char="●"/>
            </a:pPr>
            <a:r>
              <a:rPr lang="en-GB"/>
              <a:t>classifying gene-expression patterns from leukaemia patients into subtypes by clinical outcome, </a:t>
            </a:r>
            <a:endParaRPr/>
          </a:p>
          <a:p>
            <a:pPr indent="-342900" lvl="0" marL="457200" rtl="0" algn="l">
              <a:spcBef>
                <a:spcPts val="0"/>
              </a:spcBef>
              <a:spcAft>
                <a:spcPts val="0"/>
              </a:spcAft>
              <a:buSzPts val="1800"/>
              <a:buChar char="●"/>
            </a:pPr>
            <a:r>
              <a:rPr lang="en-GB"/>
              <a:t>or translating English sentences into French. </a:t>
            </a:r>
            <a:endParaRPr/>
          </a:p>
          <a:p>
            <a:pPr indent="-342900" lvl="0" marL="457200" rtl="0" algn="l">
              <a:spcBef>
                <a:spcPts val="0"/>
              </a:spcBef>
              <a:spcAft>
                <a:spcPts val="0"/>
              </a:spcAft>
              <a:buSzPts val="1800"/>
              <a:buChar char="●"/>
            </a:pPr>
            <a:r>
              <a:rPr lang="en-GB"/>
              <a:t>scope of machine-learning tasks is even broader than these pattern classification or mapping tasks, and can include optimization and decision making, compressing data and automatically extracting interpretable models from 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GB" sz="1800">
                <a:solidFill>
                  <a:schemeClr val="dk2"/>
                </a:solidFill>
              </a:rPr>
              <a:t>Data: The Treasure</a:t>
            </a:r>
            <a:endParaRPr/>
          </a:p>
        </p:txBody>
      </p:sp>
      <p:sp>
        <p:nvSpPr>
          <p:cNvPr id="1020" name="Google Shape;1020;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Almost all machine-learning tasks can be formulated as making inferences about missing or latent data from the observed data [inference, prediction or forecasting]</a:t>
            </a:r>
            <a:endParaRPr/>
          </a:p>
          <a:p>
            <a:pPr indent="0" lvl="0" marL="457200" rtl="0" algn="l">
              <a:spcBef>
                <a:spcPts val="1200"/>
              </a:spcBef>
              <a:spcAft>
                <a:spcPts val="0"/>
              </a:spcAft>
              <a:buNone/>
            </a:pPr>
            <a:r>
              <a:rPr lang="en-GB"/>
              <a:t>Example : </a:t>
            </a:r>
            <a:endParaRPr/>
          </a:p>
          <a:p>
            <a:pPr indent="-317500" lvl="1" marL="914400" rtl="0" algn="l">
              <a:spcBef>
                <a:spcPts val="1200"/>
              </a:spcBef>
              <a:spcAft>
                <a:spcPts val="0"/>
              </a:spcAft>
              <a:buSzPts val="1400"/>
              <a:buChar char="○"/>
            </a:pPr>
            <a:r>
              <a:rPr lang="en-GB"/>
              <a:t>Consider classifying people with leukaemia into one of the four main subtypes of this disease on the basis of each person’s measured gene-expression patterns. Observed data : pairs of gene-expression patterns and labelled subtypes, Unobserved or missing data: subtypes for new patients. </a:t>
            </a:r>
            <a:endParaRPr/>
          </a:p>
          <a:p>
            <a:pPr indent="-317500" lvl="2" marL="1371600" rtl="0" algn="l">
              <a:spcBef>
                <a:spcPts val="0"/>
              </a:spcBef>
              <a:spcAft>
                <a:spcPts val="0"/>
              </a:spcAft>
              <a:buSzPts val="1400"/>
              <a:buChar char="■"/>
            </a:pPr>
            <a:r>
              <a:rPr b="1" lang="en-GB"/>
              <a:t>To make inferences about unobserved data from the observed data:</a:t>
            </a:r>
            <a:endParaRPr b="1"/>
          </a:p>
          <a:p>
            <a:pPr indent="-317500" lvl="3" marL="1828800" rtl="0" algn="l">
              <a:spcBef>
                <a:spcPts val="0"/>
              </a:spcBef>
              <a:spcAft>
                <a:spcPts val="0"/>
              </a:spcAft>
              <a:buSzPts val="1400"/>
              <a:buChar char="●"/>
            </a:pPr>
            <a:r>
              <a:rPr b="1" lang="en-GB"/>
              <a:t> the learning system needs to make some assumptions</a:t>
            </a:r>
            <a:endParaRPr b="1"/>
          </a:p>
          <a:p>
            <a:pPr indent="-317500" lvl="3" marL="1828800" rtl="0" algn="l">
              <a:spcBef>
                <a:spcPts val="0"/>
              </a:spcBef>
              <a:spcAft>
                <a:spcPts val="0"/>
              </a:spcAft>
              <a:buSzPts val="1400"/>
              <a:buChar char="●"/>
            </a:pPr>
            <a:r>
              <a:rPr b="1" lang="en-GB"/>
              <a:t> taken together these assumptions constitute a model.</a:t>
            </a:r>
            <a:endParaRPr b="1"/>
          </a:p>
        </p:txBody>
      </p:sp>
      <p:sp>
        <p:nvSpPr>
          <p:cNvPr id="1021" name="Google Shape;1021;p77"/>
          <p:cNvSpPr/>
          <p:nvPr/>
        </p:nvSpPr>
        <p:spPr>
          <a:xfrm>
            <a:off x="1280625" y="3631950"/>
            <a:ext cx="6340200" cy="77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a:t>
            </a:r>
            <a:endParaRPr/>
          </a:p>
        </p:txBody>
      </p:sp>
      <p:sp>
        <p:nvSpPr>
          <p:cNvPr id="1027" name="Google Shape;1027;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6550" lvl="0" marL="457200" rtl="0" algn="l">
              <a:lnSpc>
                <a:spcPct val="105000"/>
              </a:lnSpc>
              <a:spcBef>
                <a:spcPts val="0"/>
              </a:spcBef>
              <a:spcAft>
                <a:spcPts val="0"/>
              </a:spcAft>
              <a:buSzPts val="1700"/>
              <a:buChar char="●"/>
            </a:pPr>
            <a:r>
              <a:rPr lang="en-GB" sz="1700"/>
              <a:t>A model can be very simple and rigid [classic statistical linear regression model]</a:t>
            </a:r>
            <a:endParaRPr sz="1700"/>
          </a:p>
          <a:p>
            <a:pPr indent="-336550" lvl="0" marL="457200" rtl="0" algn="l">
              <a:lnSpc>
                <a:spcPct val="105000"/>
              </a:lnSpc>
              <a:spcBef>
                <a:spcPts val="0"/>
              </a:spcBef>
              <a:spcAft>
                <a:spcPts val="0"/>
              </a:spcAft>
              <a:buSzPts val="1700"/>
              <a:buChar char="●"/>
            </a:pPr>
            <a:r>
              <a:rPr lang="en-GB" sz="1700"/>
              <a:t>Model can be  complex and flexible [llarge and deep neural network] </a:t>
            </a:r>
            <a:endParaRPr sz="1700"/>
          </a:p>
          <a:p>
            <a:pPr indent="-336550" lvl="0" marL="457200" rtl="0" algn="l">
              <a:lnSpc>
                <a:spcPct val="105000"/>
              </a:lnSpc>
              <a:spcBef>
                <a:spcPts val="0"/>
              </a:spcBef>
              <a:spcAft>
                <a:spcPts val="0"/>
              </a:spcAft>
              <a:buSzPts val="1700"/>
              <a:buChar char="●"/>
            </a:pPr>
            <a:r>
              <a:rPr lang="en-GB" sz="1700"/>
              <a:t>A model is considered to be well defined if it can make forecasts or predictions about unobserved data having been trained on observed data</a:t>
            </a:r>
            <a:endParaRPr sz="1700"/>
          </a:p>
          <a:p>
            <a:pPr indent="-336550" lvl="1" marL="914400" rtl="0" algn="l">
              <a:lnSpc>
                <a:spcPct val="105000"/>
              </a:lnSpc>
              <a:spcBef>
                <a:spcPts val="0"/>
              </a:spcBef>
              <a:spcAft>
                <a:spcPts val="0"/>
              </a:spcAft>
              <a:buSzPts val="1700"/>
              <a:buChar char="○"/>
            </a:pPr>
            <a:r>
              <a:rPr lang="en-GB" sz="1700"/>
              <a:t>  if the model cannot make predictions it cannot be falsified, in the sense of the philosopher Karl Popper’s proposal for evaluating hypotheses, or as the theoretical physicist Wolfgang Pauli said the model is “not even wrong”). </a:t>
            </a:r>
            <a:endParaRPr sz="1700"/>
          </a:p>
          <a:p>
            <a:pPr indent="0" lvl="0" marL="0" rtl="0" algn="l">
              <a:lnSpc>
                <a:spcPct val="105000"/>
              </a:lnSpc>
              <a:spcBef>
                <a:spcPts val="1200"/>
              </a:spcBef>
              <a:spcAft>
                <a:spcPts val="0"/>
              </a:spcAft>
              <a:buNone/>
            </a:pPr>
            <a:r>
              <a:t/>
            </a:r>
            <a:endParaRPr b="1" sz="1700"/>
          </a:p>
          <a:p>
            <a:pPr indent="0" lvl="0" marL="0" rtl="0" algn="l">
              <a:lnSpc>
                <a:spcPct val="105000"/>
              </a:lnSpc>
              <a:spcBef>
                <a:spcPts val="1200"/>
              </a:spcBef>
              <a:spcAft>
                <a:spcPts val="0"/>
              </a:spcAft>
              <a:buNone/>
            </a:pPr>
            <a:r>
              <a:t/>
            </a:r>
            <a:endParaRPr b="1" sz="1700"/>
          </a:p>
          <a:p>
            <a:pPr indent="0" lvl="0" marL="0" rtl="0" algn="l">
              <a:lnSpc>
                <a:spcPct val="105000"/>
              </a:lnSpc>
              <a:spcBef>
                <a:spcPts val="1200"/>
              </a:spcBef>
              <a:spcAft>
                <a:spcPts val="1200"/>
              </a:spcAft>
              <a:buNone/>
            </a:pPr>
            <a:r>
              <a:rPr b="1" lang="en-GB" sz="1700"/>
              <a:t>Any sensible model will be uncertain when predicting unobserved data, uncertainty plays a fundamental part in modelling.</a:t>
            </a:r>
            <a:endParaRPr b="1" sz="1700"/>
          </a:p>
        </p:txBody>
      </p:sp>
      <p:sp>
        <p:nvSpPr>
          <p:cNvPr id="1028" name="Google Shape;1028;p78"/>
          <p:cNvSpPr/>
          <p:nvPr/>
        </p:nvSpPr>
        <p:spPr>
          <a:xfrm>
            <a:off x="251925" y="3736900"/>
            <a:ext cx="8586600" cy="88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Rigid Linear Regression </a:t>
            </a:r>
            <a:endParaRPr/>
          </a:p>
        </p:txBody>
      </p:sp>
      <p:sp>
        <p:nvSpPr>
          <p:cNvPr id="1034" name="Google Shape;1034;p79"/>
          <p:cNvSpPr txBox="1"/>
          <p:nvPr>
            <p:ph idx="1" type="body"/>
          </p:nvPr>
        </p:nvSpPr>
        <p:spPr>
          <a:xfrm>
            <a:off x="3757900" y="1152475"/>
            <a:ext cx="50745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p>
          <a:p>
            <a:pPr indent="-330200" lvl="0" marL="457200" rtl="0" algn="l">
              <a:spcBef>
                <a:spcPts val="1200"/>
              </a:spcBef>
              <a:spcAft>
                <a:spcPts val="0"/>
              </a:spcAft>
              <a:buClr>
                <a:srgbClr val="292929"/>
              </a:buClr>
              <a:buSzPts val="1600"/>
              <a:buChar char="●"/>
            </a:pPr>
            <a:r>
              <a:rPr lang="en-GB" sz="1600">
                <a:solidFill>
                  <a:srgbClr val="292929"/>
                </a:solidFill>
                <a:highlight>
                  <a:srgbClr val="FFFFFF"/>
                </a:highlight>
              </a:rPr>
              <a:t>Linear Regression is greatly affected by the presence of Outliers, linearity assumption</a:t>
            </a:r>
            <a:endParaRPr sz="1600">
              <a:solidFill>
                <a:srgbClr val="292929"/>
              </a:solidFill>
              <a:highlight>
                <a:srgbClr val="FFFFFF"/>
              </a:highlight>
            </a:endParaRPr>
          </a:p>
          <a:p>
            <a:pPr indent="-330200" lvl="1" marL="914400" rtl="0" algn="l">
              <a:spcBef>
                <a:spcPts val="0"/>
              </a:spcBef>
              <a:spcAft>
                <a:spcPts val="0"/>
              </a:spcAft>
              <a:buClr>
                <a:srgbClr val="292929"/>
              </a:buClr>
              <a:buSzPts val="1600"/>
              <a:buChar char="○"/>
            </a:pPr>
            <a:r>
              <a:rPr lang="en-GB" sz="1600">
                <a:solidFill>
                  <a:srgbClr val="292929"/>
                </a:solidFill>
                <a:highlight>
                  <a:srgbClr val="FFFFFF"/>
                </a:highlight>
              </a:rPr>
              <a:t> An outlier is an unusual observation of response y, for some given predictor x.</a:t>
            </a:r>
            <a:endParaRPr sz="1600">
              <a:solidFill>
                <a:srgbClr val="292929"/>
              </a:solidFill>
              <a:highlight>
                <a:srgbClr val="FFFFFF"/>
              </a:highlight>
            </a:endParaRPr>
          </a:p>
          <a:p>
            <a:pPr indent="-330200" lvl="0" marL="457200" rtl="0" algn="l">
              <a:spcBef>
                <a:spcPts val="0"/>
              </a:spcBef>
              <a:spcAft>
                <a:spcPts val="0"/>
              </a:spcAft>
              <a:buClr>
                <a:srgbClr val="292929"/>
              </a:buClr>
              <a:buSzPts val="1600"/>
              <a:buChar char="●"/>
            </a:pPr>
            <a:r>
              <a:rPr lang="en-GB" sz="1600">
                <a:solidFill>
                  <a:srgbClr val="202124"/>
                </a:solidFill>
                <a:highlight>
                  <a:srgbClr val="FFFFFF"/>
                </a:highlight>
              </a:rPr>
              <a:t>Logistic regression assumes </a:t>
            </a:r>
            <a:r>
              <a:rPr b="1" lang="en-GB" sz="1600">
                <a:solidFill>
                  <a:srgbClr val="202124"/>
                </a:solidFill>
                <a:highlight>
                  <a:srgbClr val="FFFFFF"/>
                </a:highlight>
              </a:rPr>
              <a:t>linearity of independent variables and log odds</a:t>
            </a:r>
            <a:r>
              <a:rPr lang="en-GB" sz="1600">
                <a:solidFill>
                  <a:srgbClr val="202124"/>
                </a:solidFill>
                <a:highlight>
                  <a:srgbClr val="FFFFFF"/>
                </a:highlight>
              </a:rPr>
              <a:t>.</a:t>
            </a:r>
            <a:endParaRPr sz="1600">
              <a:solidFill>
                <a:srgbClr val="292929"/>
              </a:solidFill>
              <a:highlight>
                <a:srgbClr val="FFFFFF"/>
              </a:highlight>
            </a:endParaRPr>
          </a:p>
        </p:txBody>
      </p:sp>
      <p:pic>
        <p:nvPicPr>
          <p:cNvPr id="1035" name="Google Shape;1035;p79"/>
          <p:cNvPicPr preferRelativeResize="0"/>
          <p:nvPr/>
        </p:nvPicPr>
        <p:blipFill>
          <a:blip r:embed="rId3">
            <a:alphaModFix/>
          </a:blip>
          <a:stretch>
            <a:fillRect/>
          </a:stretch>
        </p:blipFill>
        <p:spPr>
          <a:xfrm>
            <a:off x="311700" y="1493097"/>
            <a:ext cx="1279750" cy="2272453"/>
          </a:xfrm>
          <a:prstGeom prst="rect">
            <a:avLst/>
          </a:prstGeom>
          <a:noFill/>
          <a:ln>
            <a:noFill/>
          </a:ln>
        </p:spPr>
      </p:pic>
      <p:pic>
        <p:nvPicPr>
          <p:cNvPr id="1036" name="Google Shape;1036;p79"/>
          <p:cNvPicPr preferRelativeResize="0"/>
          <p:nvPr/>
        </p:nvPicPr>
        <p:blipFill>
          <a:blip r:embed="rId4">
            <a:alphaModFix/>
          </a:blip>
          <a:stretch>
            <a:fillRect/>
          </a:stretch>
        </p:blipFill>
        <p:spPr>
          <a:xfrm>
            <a:off x="1861650" y="1472087"/>
            <a:ext cx="1279750" cy="212858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Flexible </a:t>
            </a:r>
            <a:r>
              <a:rPr lang="en-GB" sz="1800">
                <a:solidFill>
                  <a:schemeClr val="dk2"/>
                </a:solidFill>
              </a:rPr>
              <a:t>deep NN </a:t>
            </a:r>
            <a:endParaRPr/>
          </a:p>
        </p:txBody>
      </p:sp>
      <p:sp>
        <p:nvSpPr>
          <p:cNvPr id="1042" name="Google Shape;1042;p80"/>
          <p:cNvSpPr txBox="1"/>
          <p:nvPr>
            <p:ph idx="1" type="body"/>
          </p:nvPr>
        </p:nvSpPr>
        <p:spPr>
          <a:xfrm>
            <a:off x="311700" y="1152475"/>
            <a:ext cx="436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333333"/>
                </a:solidFill>
                <a:highlight>
                  <a:srgbClr val="FFFFFF"/>
                </a:highlight>
                <a:latin typeface="Roboto"/>
                <a:ea typeface="Roboto"/>
                <a:cs typeface="Roboto"/>
                <a:sym typeface="Roboto"/>
              </a:rPr>
              <a:t>DNNs is a challenge since they typically require billions of expensive arithmetic computations. </a:t>
            </a:r>
            <a:endParaRPr sz="1500">
              <a:solidFill>
                <a:srgbClr val="333333"/>
              </a:solidFill>
              <a:highlight>
                <a:srgbClr val="FFFFFF"/>
              </a:highlight>
              <a:latin typeface="Roboto"/>
              <a:ea typeface="Roboto"/>
              <a:cs typeface="Roboto"/>
              <a:sym typeface="Roboto"/>
            </a:endParaRPr>
          </a:p>
          <a:p>
            <a:pPr indent="-323850" lvl="0" marL="457200" rtl="0" algn="l">
              <a:spcBef>
                <a:spcPts val="1200"/>
              </a:spcBef>
              <a:spcAft>
                <a:spcPts val="0"/>
              </a:spcAft>
              <a:buClr>
                <a:srgbClr val="333333"/>
              </a:buClr>
              <a:buSzPts val="1500"/>
              <a:buFont typeface="Roboto"/>
              <a:buChar char="●"/>
            </a:pPr>
            <a:r>
              <a:rPr lang="en-GB" sz="1500">
                <a:solidFill>
                  <a:srgbClr val="333333"/>
                </a:solidFill>
                <a:highlight>
                  <a:srgbClr val="FFFFFF"/>
                </a:highlight>
                <a:latin typeface="Roboto"/>
                <a:ea typeface="Roboto"/>
                <a:cs typeface="Roboto"/>
                <a:sym typeface="Roboto"/>
              </a:rPr>
              <a:t>DNNs are typically deployed in ensemble to boost accuracy performance, which further exacerbates the system requirements. </a:t>
            </a:r>
            <a:endParaRPr sz="1500">
              <a:solidFill>
                <a:srgbClr val="333333"/>
              </a:solidFill>
              <a:highlight>
                <a:srgbClr val="FFFFFF"/>
              </a:highlight>
              <a:latin typeface="Roboto"/>
              <a:ea typeface="Roboto"/>
              <a:cs typeface="Roboto"/>
              <a:sym typeface="Roboto"/>
            </a:endParaRPr>
          </a:p>
          <a:p>
            <a:pPr indent="-323850" lvl="0" marL="457200" rtl="0" algn="l">
              <a:spcBef>
                <a:spcPts val="0"/>
              </a:spcBef>
              <a:spcAft>
                <a:spcPts val="0"/>
              </a:spcAft>
              <a:buClr>
                <a:srgbClr val="333333"/>
              </a:buClr>
              <a:buSzPts val="1500"/>
              <a:buFont typeface="Roboto"/>
              <a:buChar char="●"/>
            </a:pPr>
            <a:r>
              <a:rPr lang="en-GB" sz="1500">
                <a:solidFill>
                  <a:srgbClr val="333333"/>
                </a:solidFill>
                <a:highlight>
                  <a:srgbClr val="FFFFFF"/>
                </a:highlight>
                <a:latin typeface="Roboto"/>
                <a:ea typeface="Roboto"/>
                <a:cs typeface="Roboto"/>
                <a:sym typeface="Roboto"/>
              </a:rPr>
              <a:t>This computational overhead is an issue for many platforms, e.g. data centers and embedded systems, with tight latency and energy budgets. </a:t>
            </a:r>
            <a:endParaRPr sz="1500">
              <a:solidFill>
                <a:srgbClr val="333333"/>
              </a:solidFill>
              <a:highlight>
                <a:srgbClr val="FFFFFF"/>
              </a:highlight>
              <a:latin typeface="Roboto"/>
              <a:ea typeface="Roboto"/>
              <a:cs typeface="Roboto"/>
              <a:sym typeface="Roboto"/>
            </a:endParaRPr>
          </a:p>
          <a:p>
            <a:pPr indent="-323850" lvl="0" marL="457200" rtl="0" algn="l">
              <a:spcBef>
                <a:spcPts val="0"/>
              </a:spcBef>
              <a:spcAft>
                <a:spcPts val="0"/>
              </a:spcAft>
              <a:buClr>
                <a:srgbClr val="333333"/>
              </a:buClr>
              <a:buSzPts val="1500"/>
              <a:buFont typeface="Roboto"/>
              <a:buChar char="●"/>
            </a:pPr>
            <a:r>
              <a:rPr lang="en-GB" sz="1500">
                <a:solidFill>
                  <a:srgbClr val="333333"/>
                </a:solidFill>
                <a:highlight>
                  <a:srgbClr val="FFFFFF"/>
                </a:highlight>
                <a:latin typeface="Roboto"/>
                <a:ea typeface="Roboto"/>
                <a:cs typeface="Roboto"/>
                <a:sym typeface="Roboto"/>
              </a:rPr>
              <a:t>Flexible DNNs:  achieves large reduction in average inference latency while incurring small to negligible accuracy drop</a:t>
            </a:r>
            <a:endParaRPr sz="1500"/>
          </a:p>
        </p:txBody>
      </p:sp>
      <p:pic>
        <p:nvPicPr>
          <p:cNvPr id="1043" name="Google Shape;1043;p80"/>
          <p:cNvPicPr preferRelativeResize="0"/>
          <p:nvPr/>
        </p:nvPicPr>
        <p:blipFill>
          <a:blip r:embed="rId3">
            <a:alphaModFix/>
          </a:blip>
          <a:stretch>
            <a:fillRect/>
          </a:stretch>
        </p:blipFill>
        <p:spPr>
          <a:xfrm>
            <a:off x="4844925" y="1152475"/>
            <a:ext cx="4083675" cy="29317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1"/>
          <p:cNvSpPr txBox="1"/>
          <p:nvPr>
            <p:ph idx="1" type="body"/>
          </p:nvPr>
        </p:nvSpPr>
        <p:spPr>
          <a:xfrm>
            <a:off x="257400" y="230925"/>
            <a:ext cx="8575200" cy="88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2100">
                <a:solidFill>
                  <a:srgbClr val="333333"/>
                </a:solidFill>
                <a:highlight>
                  <a:srgbClr val="FFFFFF"/>
                </a:highlight>
                <a:latin typeface="Roboto"/>
                <a:ea typeface="Roboto"/>
                <a:cs typeface="Roboto"/>
                <a:sym typeface="Roboto"/>
              </a:rPr>
              <a:t>Regression analysis helps in the prediction of a continuous variable</a:t>
            </a:r>
            <a:endParaRPr b="1" sz="2700"/>
          </a:p>
        </p:txBody>
      </p:sp>
      <p:pic>
        <p:nvPicPr>
          <p:cNvPr id="1049" name="Google Shape;1049;p81"/>
          <p:cNvPicPr preferRelativeResize="0"/>
          <p:nvPr/>
        </p:nvPicPr>
        <p:blipFill>
          <a:blip r:embed="rId3">
            <a:alphaModFix/>
          </a:blip>
          <a:stretch>
            <a:fillRect/>
          </a:stretch>
        </p:blipFill>
        <p:spPr>
          <a:xfrm>
            <a:off x="257400" y="1508650"/>
            <a:ext cx="4314608" cy="3416400"/>
          </a:xfrm>
          <a:prstGeom prst="rect">
            <a:avLst/>
          </a:prstGeom>
          <a:noFill/>
          <a:ln>
            <a:noFill/>
          </a:ln>
        </p:spPr>
      </p:pic>
      <p:sp>
        <p:nvSpPr>
          <p:cNvPr id="1050" name="Google Shape;1050;p81"/>
          <p:cNvSpPr txBox="1"/>
          <p:nvPr/>
        </p:nvSpPr>
        <p:spPr>
          <a:xfrm>
            <a:off x="5521400" y="2498275"/>
            <a:ext cx="735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Which model to choose?</a:t>
            </a:r>
            <a:endParaRPr b="1" sz="2000"/>
          </a:p>
        </p:txBody>
      </p:sp>
      <p:pic>
        <p:nvPicPr>
          <p:cNvPr id="1051" name="Google Shape;1051;p81"/>
          <p:cNvPicPr preferRelativeResize="0"/>
          <p:nvPr/>
        </p:nvPicPr>
        <p:blipFill>
          <a:blip r:embed="rId4">
            <a:alphaModFix/>
          </a:blip>
          <a:stretch>
            <a:fillRect/>
          </a:stretch>
        </p:blipFill>
        <p:spPr>
          <a:xfrm>
            <a:off x="4156800" y="4276600"/>
            <a:ext cx="1924225" cy="346750"/>
          </a:xfrm>
          <a:prstGeom prst="rect">
            <a:avLst/>
          </a:prstGeom>
          <a:noFill/>
          <a:ln>
            <a:noFill/>
          </a:ln>
        </p:spPr>
      </p:pic>
      <p:pic>
        <p:nvPicPr>
          <p:cNvPr id="1052" name="Google Shape;1052;p81"/>
          <p:cNvPicPr preferRelativeResize="0"/>
          <p:nvPr/>
        </p:nvPicPr>
        <p:blipFill>
          <a:blip r:embed="rId5">
            <a:alphaModFix/>
          </a:blip>
          <a:stretch>
            <a:fillRect/>
          </a:stretch>
        </p:blipFill>
        <p:spPr>
          <a:xfrm>
            <a:off x="4325725" y="3657312"/>
            <a:ext cx="1924225" cy="456338"/>
          </a:xfrm>
          <a:prstGeom prst="rect">
            <a:avLst/>
          </a:prstGeom>
          <a:noFill/>
          <a:ln>
            <a:noFill/>
          </a:ln>
        </p:spPr>
      </p:pic>
      <p:pic>
        <p:nvPicPr>
          <p:cNvPr id="1053" name="Google Shape;1053;p81"/>
          <p:cNvPicPr preferRelativeResize="0"/>
          <p:nvPr/>
        </p:nvPicPr>
        <p:blipFill>
          <a:blip r:embed="rId6">
            <a:alphaModFix/>
          </a:blip>
          <a:stretch>
            <a:fillRect/>
          </a:stretch>
        </p:blipFill>
        <p:spPr>
          <a:xfrm>
            <a:off x="4156805" y="1933800"/>
            <a:ext cx="1562121" cy="456350"/>
          </a:xfrm>
          <a:prstGeom prst="rect">
            <a:avLst/>
          </a:prstGeom>
          <a:noFill/>
          <a:ln>
            <a:noFill/>
          </a:ln>
        </p:spPr>
      </p:pic>
      <p:pic>
        <p:nvPicPr>
          <p:cNvPr id="1054" name="Google Shape;1054;p81"/>
          <p:cNvPicPr preferRelativeResize="0"/>
          <p:nvPr/>
        </p:nvPicPr>
        <p:blipFill>
          <a:blip r:embed="rId7">
            <a:alphaModFix/>
          </a:blip>
          <a:stretch>
            <a:fillRect/>
          </a:stretch>
        </p:blipFill>
        <p:spPr>
          <a:xfrm>
            <a:off x="3597263" y="1508650"/>
            <a:ext cx="1895475" cy="409575"/>
          </a:xfrm>
          <a:prstGeom prst="rect">
            <a:avLst/>
          </a:prstGeom>
          <a:noFill/>
          <a:ln>
            <a:noFill/>
          </a:ln>
        </p:spPr>
      </p:pic>
      <p:sp>
        <p:nvSpPr>
          <p:cNvPr id="1055" name="Google Shape;1055;p81"/>
          <p:cNvSpPr/>
          <p:nvPr/>
        </p:nvSpPr>
        <p:spPr>
          <a:xfrm>
            <a:off x="5500400" y="2540250"/>
            <a:ext cx="3212100" cy="5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1" name="Google Shape;1061;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sz="2000"/>
              <a:t>Problem 1: </a:t>
            </a:r>
            <a:r>
              <a:rPr lang="en-GB" sz="2000">
                <a:solidFill>
                  <a:schemeClr val="dk1"/>
                </a:solidFill>
              </a:rPr>
              <a:t>Uncertainty in Modelling</a:t>
            </a: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Uncertainty in Modelling</a:t>
            </a:r>
            <a:endParaRPr/>
          </a:p>
        </p:txBody>
      </p:sp>
      <p:sp>
        <p:nvSpPr>
          <p:cNvPr id="1067" name="Google Shape;1067;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 At the lowest level, model uncertainty is introduced from measurement noise, for example, pixel noise or blur in images. </a:t>
            </a:r>
            <a:endParaRPr/>
          </a:p>
          <a:p>
            <a:pPr indent="-342900" lvl="0" marL="457200" rtl="0" algn="l">
              <a:spcBef>
                <a:spcPts val="0"/>
              </a:spcBef>
              <a:spcAft>
                <a:spcPts val="0"/>
              </a:spcAft>
              <a:buSzPts val="1800"/>
              <a:buChar char="●"/>
            </a:pPr>
            <a:r>
              <a:rPr lang="en-GB"/>
              <a:t>At higher levels, a model may have many parameters, such as the coefficients of a linear regression, and there is uncertainty about which values of these parameters will be good at predicting new data. </a:t>
            </a:r>
            <a:endParaRPr/>
          </a:p>
          <a:p>
            <a:pPr indent="-342900" lvl="0" marL="457200" rtl="0" algn="l">
              <a:spcBef>
                <a:spcPts val="0"/>
              </a:spcBef>
              <a:spcAft>
                <a:spcPts val="0"/>
              </a:spcAft>
              <a:buSzPts val="1800"/>
              <a:buChar char="●"/>
            </a:pPr>
            <a:r>
              <a:rPr lang="en-GB"/>
              <a:t>Finally, at the highest levels : uncertainty about even the general structure of the model: </a:t>
            </a:r>
            <a:endParaRPr/>
          </a:p>
          <a:p>
            <a:pPr indent="-317500" lvl="1" marL="914400" rtl="0" algn="l">
              <a:spcBef>
                <a:spcPts val="0"/>
              </a:spcBef>
              <a:spcAft>
                <a:spcPts val="0"/>
              </a:spcAft>
              <a:buSzPts val="1400"/>
              <a:buChar char="○"/>
            </a:pPr>
            <a:r>
              <a:rPr lang="en-GB"/>
              <a:t>Is linear regression or a neural network appropriate, if the latter, how many layers should it have, and so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GB" sz="1800">
                <a:solidFill>
                  <a:schemeClr val="dk2"/>
                </a:solidFill>
              </a:rPr>
              <a:t>P</a:t>
            </a:r>
            <a:r>
              <a:rPr lang="en-GB" sz="1800">
                <a:solidFill>
                  <a:schemeClr val="dk2"/>
                </a:solidFill>
              </a:rPr>
              <a:t>robabilistic approach to modelling</a:t>
            </a:r>
            <a:endParaRPr/>
          </a:p>
        </p:txBody>
      </p:sp>
      <p:sp>
        <p:nvSpPr>
          <p:cNvPr id="1073" name="Google Shape;1073;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uses probability theory to express all forms of uncertainty .</a:t>
            </a:r>
            <a:endParaRPr sz="1600"/>
          </a:p>
          <a:p>
            <a:pPr indent="-330200" lvl="0" marL="457200" rtl="0" algn="l">
              <a:spcBef>
                <a:spcPts val="0"/>
              </a:spcBef>
              <a:spcAft>
                <a:spcPts val="0"/>
              </a:spcAft>
              <a:buSzPts val="1600"/>
              <a:buChar char="●"/>
            </a:pPr>
            <a:r>
              <a:rPr lang="en-GB" sz="1600"/>
              <a:t>probability distributions are used to represent all the uncertain unobserved quantities in a model </a:t>
            </a:r>
            <a:endParaRPr sz="1600"/>
          </a:p>
          <a:p>
            <a:pPr indent="-330200" lvl="1" marL="914400" rtl="0" algn="l">
              <a:spcBef>
                <a:spcPts val="0"/>
              </a:spcBef>
              <a:spcAft>
                <a:spcPts val="0"/>
              </a:spcAft>
              <a:buSzPts val="1600"/>
              <a:buChar char="○"/>
            </a:pPr>
            <a:r>
              <a:rPr lang="en-GB" sz="1600"/>
              <a:t>      structural, parametric and noise-related</a:t>
            </a:r>
            <a:endParaRPr sz="1600"/>
          </a:p>
          <a:p>
            <a:pPr indent="-330200" lvl="1" marL="914400" rtl="0" algn="l">
              <a:spcBef>
                <a:spcPts val="0"/>
              </a:spcBef>
              <a:spcAft>
                <a:spcPts val="0"/>
              </a:spcAft>
              <a:buSzPts val="1600"/>
              <a:buChar char="○"/>
            </a:pPr>
            <a:r>
              <a:rPr lang="en-GB" sz="1600"/>
              <a:t>      how they relate to the data. </a:t>
            </a:r>
            <a:endParaRPr sz="1600"/>
          </a:p>
          <a:p>
            <a:pPr indent="0" lvl="0" marL="457200" rtl="0" algn="l">
              <a:spcBef>
                <a:spcPts val="1200"/>
              </a:spcBef>
              <a:spcAft>
                <a:spcPts val="1200"/>
              </a:spcAft>
              <a:buNone/>
            </a:pPr>
            <a:r>
              <a:t/>
            </a:r>
            <a:endParaRPr b="1"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GB" sz="1800">
                <a:solidFill>
                  <a:schemeClr val="dk2"/>
                </a:solidFill>
              </a:rPr>
              <a:t>Probabilistic approach to modelling</a:t>
            </a:r>
            <a:endParaRPr/>
          </a:p>
          <a:p>
            <a:pPr indent="0" lvl="0" marL="0" rtl="0" algn="l">
              <a:spcBef>
                <a:spcPts val="1200"/>
              </a:spcBef>
              <a:spcAft>
                <a:spcPts val="0"/>
              </a:spcAft>
              <a:buNone/>
            </a:pPr>
            <a:r>
              <a:t/>
            </a:r>
            <a:endParaRPr/>
          </a:p>
        </p:txBody>
      </p:sp>
      <p:sp>
        <p:nvSpPr>
          <p:cNvPr id="1079" name="Google Shape;1079;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 basic rules of probability theory are used to infer the unobserved quantities given the observed data. </a:t>
            </a:r>
            <a:endParaRPr sz="1600"/>
          </a:p>
          <a:p>
            <a:pPr indent="-330200" lvl="0" marL="457200" rtl="0" algn="l">
              <a:spcBef>
                <a:spcPts val="0"/>
              </a:spcBef>
              <a:spcAft>
                <a:spcPts val="0"/>
              </a:spcAft>
              <a:buSzPts val="1600"/>
              <a:buChar char="●"/>
            </a:pPr>
            <a:r>
              <a:rPr lang="en-GB" sz="1600"/>
              <a:t>Learning from data occurs through the transformation of the prior probability distributions (defined before observing the data), into posterior distributions (after observing data).</a:t>
            </a:r>
            <a:endParaRPr sz="1600"/>
          </a:p>
          <a:p>
            <a:pPr indent="-330200" lvl="0" marL="457200" rtl="0" algn="l">
              <a:spcBef>
                <a:spcPts val="0"/>
              </a:spcBef>
              <a:spcAft>
                <a:spcPts val="0"/>
              </a:spcAft>
              <a:buSzPts val="1600"/>
              <a:buChar char="●"/>
            </a:pPr>
            <a:r>
              <a:rPr lang="en-GB" sz="1600"/>
              <a:t> </a:t>
            </a:r>
            <a:r>
              <a:rPr b="1" lang="en-GB" sz="1600"/>
              <a:t>The application of probability theory to learning from data is called Bayesian learning</a:t>
            </a:r>
            <a:endParaRPr b="1" sz="1600"/>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Ensuring dependability in critical systems</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 </a:t>
            </a:r>
            <a:r>
              <a:rPr b="1" lang="en-GB"/>
              <a:t>Analytical Approaches:</a:t>
            </a:r>
            <a:r>
              <a:rPr lang="en-GB"/>
              <a:t> strict and rigorous review of specification, design and implementation. </a:t>
            </a:r>
            <a:endParaRPr/>
          </a:p>
          <a:p>
            <a:pPr indent="-334327" lvl="0" marL="457200" rtl="0" algn="l">
              <a:spcBef>
                <a:spcPts val="0"/>
              </a:spcBef>
              <a:spcAft>
                <a:spcPts val="0"/>
              </a:spcAft>
              <a:buSzPct val="100000"/>
              <a:buChar char="●"/>
            </a:pPr>
            <a:r>
              <a:rPr b="1" lang="en-GB"/>
              <a:t>Constructive Approaches:</a:t>
            </a:r>
            <a:r>
              <a:rPr lang="en-GB"/>
              <a:t> These techniques and patterns can be used as a guideline to ensure safety during the design and implementation phase of a project, for example safety cases. These scenarios can be used to directly derive the design or even parts of the implementation of the system. </a:t>
            </a:r>
            <a:endParaRPr/>
          </a:p>
          <a:p>
            <a:pPr indent="-334327" lvl="0" marL="457200" rtl="0" algn="l">
              <a:spcBef>
                <a:spcPts val="0"/>
              </a:spcBef>
              <a:spcAft>
                <a:spcPts val="0"/>
              </a:spcAft>
              <a:buSzPct val="100000"/>
              <a:buChar char="●"/>
            </a:pPr>
            <a:r>
              <a:rPr lang="en-GB"/>
              <a:t>Fault tolerant system with </a:t>
            </a:r>
            <a:r>
              <a:rPr b="1" lang="en-GB"/>
              <a:t>redundancy</a:t>
            </a:r>
            <a:r>
              <a:rPr lang="en-GB"/>
              <a:t> concepts can be implemented to increase the reliability and availability of the system. </a:t>
            </a:r>
            <a:endParaRPr/>
          </a:p>
          <a:p>
            <a:pPr indent="-334327" lvl="0" marL="457200" rtl="0" algn="l">
              <a:spcBef>
                <a:spcPts val="0"/>
              </a:spcBef>
              <a:spcAft>
                <a:spcPts val="0"/>
              </a:spcAft>
              <a:buSzPct val="100000"/>
              <a:buChar char="●"/>
            </a:pPr>
            <a:r>
              <a:rPr lang="en-GB"/>
              <a:t>In addition a </a:t>
            </a:r>
            <a:r>
              <a:rPr b="1" lang="en-GB"/>
              <a:t>fault containment</a:t>
            </a:r>
            <a:r>
              <a:rPr lang="en-GB"/>
              <a:t> strategy can be developed. If a fault occurs the consequences spread only to specific predefined boundaries, as a result, the system can stay intact. </a:t>
            </a:r>
            <a:endParaRPr/>
          </a:p>
          <a:p>
            <a:pPr indent="0" lvl="0" marL="0" rtl="0" algn="l">
              <a:spcBef>
                <a:spcPts val="120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Bayesian machine learning: How to choose ?</a:t>
            </a:r>
            <a:endParaRPr/>
          </a:p>
        </p:txBody>
      </p:sp>
      <p:sp>
        <p:nvSpPr>
          <p:cNvPr id="1085" name="Google Shape;1085;p86"/>
          <p:cNvSpPr txBox="1"/>
          <p:nvPr>
            <p:ph idx="1" type="body"/>
          </p:nvPr>
        </p:nvSpPr>
        <p:spPr>
          <a:xfrm>
            <a:off x="4366725" y="1355050"/>
            <a:ext cx="4465800" cy="3213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x and y:  observed or uncertain quantities, taking values in some sets X and Y, respectively. </a:t>
            </a:r>
            <a:endParaRPr/>
          </a:p>
          <a:p>
            <a:pPr indent="-334327" lvl="0" marL="457200" rtl="0" algn="l">
              <a:spcBef>
                <a:spcPts val="0"/>
              </a:spcBef>
              <a:spcAft>
                <a:spcPts val="0"/>
              </a:spcAft>
              <a:buSzPct val="100000"/>
              <a:buChar char="●"/>
            </a:pPr>
            <a:r>
              <a:rPr lang="en-GB"/>
              <a:t>For example, x and y might relate to the weather in Cambridge and London, respectively, both taking values in the set X=Y={rainy,cloudy,sunny}</a:t>
            </a:r>
            <a:endParaRPr/>
          </a:p>
          <a:p>
            <a:pPr indent="-334327" lvl="0" marL="457200" rtl="0" algn="l">
              <a:spcBef>
                <a:spcPts val="0"/>
              </a:spcBef>
              <a:spcAft>
                <a:spcPts val="0"/>
              </a:spcAft>
              <a:buSzPct val="100000"/>
              <a:buChar char="●"/>
            </a:pPr>
            <a:r>
              <a:rPr lang="en-GB"/>
              <a:t>P(x) : probability of x</a:t>
            </a:r>
            <a:endParaRPr/>
          </a:p>
          <a:p>
            <a:pPr indent="-334327" lvl="0" marL="457200" rtl="0" algn="l">
              <a:spcBef>
                <a:spcPts val="0"/>
              </a:spcBef>
              <a:spcAft>
                <a:spcPts val="0"/>
              </a:spcAft>
              <a:buSzPct val="100000"/>
              <a:buChar char="●"/>
            </a:pPr>
            <a:r>
              <a:rPr lang="en-GB"/>
              <a:t>P(x,y) is the joint probability of observing x and y, </a:t>
            </a:r>
            <a:endParaRPr/>
          </a:p>
          <a:p>
            <a:pPr indent="-334327" lvl="0" marL="457200" rtl="0" algn="l">
              <a:spcBef>
                <a:spcPts val="0"/>
              </a:spcBef>
              <a:spcAft>
                <a:spcPts val="0"/>
              </a:spcAft>
              <a:buSzPct val="100000"/>
              <a:buChar char="●"/>
            </a:pPr>
            <a:r>
              <a:rPr lang="en-GB"/>
              <a:t> P(y|x) is the probability of y conditioned on observing the value of x</a:t>
            </a:r>
            <a:endParaRPr/>
          </a:p>
        </p:txBody>
      </p:sp>
      <p:pic>
        <p:nvPicPr>
          <p:cNvPr id="1086" name="Google Shape;1086;p86"/>
          <p:cNvPicPr preferRelativeResize="0"/>
          <p:nvPr/>
        </p:nvPicPr>
        <p:blipFill>
          <a:blip r:embed="rId3">
            <a:alphaModFix/>
          </a:blip>
          <a:stretch>
            <a:fillRect/>
          </a:stretch>
        </p:blipFill>
        <p:spPr>
          <a:xfrm>
            <a:off x="209949" y="2076175"/>
            <a:ext cx="4051800" cy="1573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Bayesian machine learning: How to choose?*</a:t>
            </a:r>
            <a:endParaRPr/>
          </a:p>
        </p:txBody>
      </p:sp>
      <p:sp>
        <p:nvSpPr>
          <p:cNvPr id="1092" name="Google Shape;1092;p87"/>
          <p:cNvSpPr txBox="1"/>
          <p:nvPr/>
        </p:nvSpPr>
        <p:spPr>
          <a:xfrm>
            <a:off x="356900" y="1406600"/>
            <a:ext cx="7356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Since P(x,y) and P(y,x) are commutative: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A</a:t>
            </a:r>
            <a:r>
              <a:rPr lang="en-GB"/>
              <a:t>pply probability theory to machine learning by replacing the symbols above: </a:t>
            </a:r>
            <a:endParaRPr/>
          </a:p>
          <a:p>
            <a:pPr indent="-317500" lvl="1" marL="914400" rtl="0" algn="l">
              <a:spcBef>
                <a:spcPts val="0"/>
              </a:spcBef>
              <a:spcAft>
                <a:spcPts val="0"/>
              </a:spcAft>
              <a:buSzPts val="1400"/>
              <a:buChar char="○"/>
            </a:pPr>
            <a:r>
              <a:rPr lang="en-GB"/>
              <a:t>Replace x by D to denote the observed data</a:t>
            </a:r>
            <a:endParaRPr/>
          </a:p>
          <a:p>
            <a:pPr indent="-317500" lvl="1" marL="914400" rtl="0" algn="l">
              <a:spcBef>
                <a:spcPts val="0"/>
              </a:spcBef>
              <a:spcAft>
                <a:spcPts val="0"/>
              </a:spcAft>
              <a:buSzPts val="1400"/>
              <a:buChar char="○"/>
            </a:pPr>
            <a:r>
              <a:rPr lang="en-GB"/>
              <a:t>Replace y by θ to denote the unknown parameters of a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93" name="Google Shape;1093;p87"/>
          <p:cNvPicPr preferRelativeResize="0"/>
          <p:nvPr/>
        </p:nvPicPr>
        <p:blipFill>
          <a:blip r:embed="rId3">
            <a:alphaModFix/>
          </a:blip>
          <a:stretch>
            <a:fillRect/>
          </a:stretch>
        </p:blipFill>
        <p:spPr>
          <a:xfrm>
            <a:off x="4572000" y="1254275"/>
            <a:ext cx="2800350" cy="704850"/>
          </a:xfrm>
          <a:prstGeom prst="rect">
            <a:avLst/>
          </a:prstGeom>
          <a:noFill/>
          <a:ln>
            <a:noFill/>
          </a:ln>
        </p:spPr>
      </p:pic>
      <p:pic>
        <p:nvPicPr>
          <p:cNvPr id="1094" name="Google Shape;1094;p87"/>
          <p:cNvPicPr preferRelativeResize="0"/>
          <p:nvPr/>
        </p:nvPicPr>
        <p:blipFill>
          <a:blip r:embed="rId4">
            <a:alphaModFix/>
          </a:blip>
          <a:stretch>
            <a:fillRect/>
          </a:stretch>
        </p:blipFill>
        <p:spPr>
          <a:xfrm>
            <a:off x="1890750" y="3296050"/>
            <a:ext cx="5481600" cy="1329925"/>
          </a:xfrm>
          <a:prstGeom prst="rect">
            <a:avLst/>
          </a:prstGeom>
          <a:noFill/>
          <a:ln>
            <a:noFill/>
          </a:ln>
        </p:spPr>
      </p:pic>
      <p:sp>
        <p:nvSpPr>
          <p:cNvPr id="1095" name="Google Shape;1095;p87"/>
          <p:cNvSpPr txBox="1"/>
          <p:nvPr/>
        </p:nvSpPr>
        <p:spPr>
          <a:xfrm>
            <a:off x="881750" y="4807600"/>
            <a:ext cx="73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Ref: *https://www.nature.com/articles/nature14541.pdf</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8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Compositional probabilistic models</a:t>
            </a:r>
            <a:endParaRPr/>
          </a:p>
        </p:txBody>
      </p:sp>
      <p:sp>
        <p:nvSpPr>
          <p:cNvPr id="1101" name="Google Shape;1101;p88"/>
          <p:cNvSpPr txBox="1"/>
          <p:nvPr>
            <p:ph idx="1" type="body"/>
          </p:nvPr>
        </p:nvSpPr>
        <p:spPr>
          <a:xfrm>
            <a:off x="311700" y="1152475"/>
            <a:ext cx="39777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Simple probability distributions over single or a few variables can be composed to form the building blocks of larger, more complex models. </a:t>
            </a:r>
            <a:endParaRPr sz="1600"/>
          </a:p>
          <a:p>
            <a:pPr indent="-330200" lvl="0" marL="457200" rtl="0" algn="l">
              <a:spcBef>
                <a:spcPts val="0"/>
              </a:spcBef>
              <a:spcAft>
                <a:spcPts val="0"/>
              </a:spcAft>
              <a:buSzPts val="1600"/>
              <a:buChar char="●"/>
            </a:pPr>
            <a:r>
              <a:rPr lang="en-GB" sz="1600"/>
              <a:t>Representing such compositional probabilistic models: graphical models</a:t>
            </a:r>
            <a:endParaRPr sz="1600"/>
          </a:p>
        </p:txBody>
      </p:sp>
      <p:pic>
        <p:nvPicPr>
          <p:cNvPr id="1102" name="Google Shape;1102;p88"/>
          <p:cNvPicPr preferRelativeResize="0"/>
          <p:nvPr/>
        </p:nvPicPr>
        <p:blipFill>
          <a:blip r:embed="rId3">
            <a:alphaModFix/>
          </a:blip>
          <a:stretch>
            <a:fillRect/>
          </a:stretch>
        </p:blipFill>
        <p:spPr>
          <a:xfrm>
            <a:off x="4968875" y="327150"/>
            <a:ext cx="3213150" cy="46639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8" name="Google Shape;1108;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sz="2000"/>
              <a:t>Problem 2: O</a:t>
            </a:r>
            <a:r>
              <a:rPr lang="en-GB" sz="2000"/>
              <a:t>verfitting of ML nets</a:t>
            </a:r>
            <a:endParaRPr sz="2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Overfitting?</a:t>
            </a:r>
            <a:endParaRPr/>
          </a:p>
        </p:txBody>
      </p:sp>
      <p:sp>
        <p:nvSpPr>
          <p:cNvPr id="1114" name="Google Shape;111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02124"/>
              </a:buClr>
              <a:buSzPts val="1800"/>
              <a:buChar char="●"/>
            </a:pPr>
            <a:r>
              <a:rPr lang="en-GB">
                <a:solidFill>
                  <a:srgbClr val="202124"/>
                </a:solidFill>
                <a:highlight>
                  <a:srgbClr val="FFFFFF"/>
                </a:highlight>
                <a:latin typeface="Georgia"/>
                <a:ea typeface="Georgia"/>
                <a:cs typeface="Georgia"/>
                <a:sym typeface="Georgia"/>
              </a:rPr>
              <a:t>Overfitting is </a:t>
            </a:r>
            <a:r>
              <a:rPr b="1" lang="en-GB">
                <a:solidFill>
                  <a:srgbClr val="202124"/>
                </a:solidFill>
                <a:highlight>
                  <a:srgbClr val="FFFFFF"/>
                </a:highlight>
                <a:latin typeface="Georgia"/>
                <a:ea typeface="Georgia"/>
                <a:cs typeface="Georgia"/>
                <a:sym typeface="Georgia"/>
              </a:rPr>
              <a:t>a modeling error in statistics</a:t>
            </a:r>
            <a:r>
              <a:rPr lang="en-GB">
                <a:solidFill>
                  <a:srgbClr val="202124"/>
                </a:solidFill>
                <a:highlight>
                  <a:srgbClr val="FFFFFF"/>
                </a:highlight>
                <a:latin typeface="Georgia"/>
                <a:ea typeface="Georgia"/>
                <a:cs typeface="Georgia"/>
                <a:sym typeface="Georgia"/>
              </a:rPr>
              <a:t> that occurs when a function is too closely aligned to a limited set of data points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a:latin typeface="Georgia"/>
                <a:ea typeface="Georgia"/>
                <a:cs typeface="Georgia"/>
                <a:sym typeface="Georgia"/>
              </a:rPr>
              <a:t>Example: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GB">
                <a:latin typeface="Georgia"/>
                <a:ea typeface="Georgia"/>
                <a:cs typeface="Georgia"/>
                <a:sym typeface="Georgia"/>
              </a:rPr>
              <a:t> A traffic sign recognition system has to learn signs, but all STOP signs are only captured in an alley.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GB">
                <a:latin typeface="Georgia"/>
                <a:ea typeface="Georgia"/>
                <a:cs typeface="Georgia"/>
                <a:sym typeface="Georgia"/>
              </a:rPr>
              <a:t>The ML algorithm is likely to learn, that a sign in an alley is a STOP sign and therefore detecting every traffic sign in an alley as such. Or a STOP sign, that is not located in an alley can not be detected. </a:t>
            </a:r>
            <a:endParaRPr>
              <a:latin typeface="Georgia"/>
              <a:ea typeface="Georgia"/>
              <a:cs typeface="Georgia"/>
              <a:sym typeface="Georgia"/>
            </a:endParaRPr>
          </a:p>
          <a:p>
            <a:pPr indent="-317500" lvl="1" marL="914400" rtl="0" algn="l">
              <a:spcBef>
                <a:spcPts val="0"/>
              </a:spcBef>
              <a:spcAft>
                <a:spcPts val="0"/>
              </a:spcAft>
              <a:buSzPts val="1400"/>
              <a:buChar char="○"/>
            </a:pPr>
            <a:r>
              <a:rPr lang="en-GB">
                <a:latin typeface="Georgia"/>
                <a:ea typeface="Georgia"/>
                <a:cs typeface="Georgia"/>
                <a:sym typeface="Georgia"/>
              </a:rPr>
              <a:t>This is caused by a </a:t>
            </a:r>
            <a:r>
              <a:rPr b="1" lang="en-GB">
                <a:latin typeface="Georgia"/>
                <a:ea typeface="Georgia"/>
                <a:cs typeface="Georgia"/>
                <a:sym typeface="Georgia"/>
              </a:rPr>
              <a:t>low variance in the data, with a high bias</a:t>
            </a:r>
            <a:endParaRPr b="1">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Overfitting underfitting details</a:t>
            </a:r>
            <a:endParaRPr/>
          </a:p>
        </p:txBody>
      </p:sp>
      <p:sp>
        <p:nvSpPr>
          <p:cNvPr id="1120" name="Google Shape;1120;p91"/>
          <p:cNvSpPr txBox="1"/>
          <p:nvPr>
            <p:ph idx="1" type="body"/>
          </p:nvPr>
        </p:nvSpPr>
        <p:spPr>
          <a:xfrm>
            <a:off x="668600" y="3173175"/>
            <a:ext cx="8163900" cy="13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292929"/>
                </a:solidFill>
                <a:highlight>
                  <a:srgbClr val="FFFFFF"/>
                </a:highlight>
                <a:latin typeface="Georgia"/>
                <a:ea typeface="Georgia"/>
                <a:cs typeface="Georgia"/>
                <a:sym typeface="Georgia"/>
              </a:rPr>
              <a:t>A network is overfitting when a model’s training error (computed on a training set) is much lower than its generalization error (computed on a test or validation set).</a:t>
            </a:r>
            <a:endParaRPr sz="14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GB" sz="1400">
                <a:solidFill>
                  <a:srgbClr val="292929"/>
                </a:solidFill>
                <a:highlight>
                  <a:srgbClr val="FFFFFF"/>
                </a:highlight>
                <a:latin typeface="Georgia"/>
                <a:ea typeface="Georgia"/>
                <a:cs typeface="Georgia"/>
                <a:sym typeface="Georgia"/>
              </a:rPr>
              <a:t>This is opposite to underfitting, when a model is not able to obtain a sufficiently low error value on its training set.</a:t>
            </a:r>
            <a:endParaRPr sz="1400">
              <a:solidFill>
                <a:srgbClr val="292929"/>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4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1400">
              <a:solidFill>
                <a:srgbClr val="292929"/>
              </a:solidFill>
              <a:highlight>
                <a:srgbClr val="FFFFFF"/>
              </a:highlight>
              <a:latin typeface="Georgia"/>
              <a:ea typeface="Georgia"/>
              <a:cs typeface="Georgia"/>
              <a:sym typeface="Georgia"/>
            </a:endParaRPr>
          </a:p>
        </p:txBody>
      </p:sp>
      <p:pic>
        <p:nvPicPr>
          <p:cNvPr id="1121" name="Google Shape;1121;p91"/>
          <p:cNvPicPr preferRelativeResize="0"/>
          <p:nvPr/>
        </p:nvPicPr>
        <p:blipFill>
          <a:blip r:embed="rId3">
            <a:alphaModFix/>
          </a:blip>
          <a:stretch>
            <a:fillRect/>
          </a:stretch>
        </p:blipFill>
        <p:spPr>
          <a:xfrm>
            <a:off x="1957875" y="1149125"/>
            <a:ext cx="5981700" cy="1619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2"/>
          <p:cNvSpPr txBox="1"/>
          <p:nvPr>
            <p:ph idx="1" type="body"/>
          </p:nvPr>
        </p:nvSpPr>
        <p:spPr>
          <a:xfrm>
            <a:off x="311700" y="3579950"/>
            <a:ext cx="8520600" cy="1374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Clr>
                <a:srgbClr val="292929"/>
              </a:buClr>
              <a:buSzPts val="1400"/>
              <a:buFont typeface="Georgia"/>
              <a:buChar char="●"/>
            </a:pPr>
            <a:r>
              <a:rPr lang="en-GB" sz="1400">
                <a:solidFill>
                  <a:srgbClr val="292929"/>
                </a:solidFill>
                <a:highlight>
                  <a:srgbClr val="FFFFFF"/>
                </a:highlight>
                <a:latin typeface="Georgia"/>
                <a:ea typeface="Georgia"/>
                <a:cs typeface="Georgia"/>
                <a:sym typeface="Georgia"/>
              </a:rPr>
              <a:t>Bias is the difference between the average prediction of our model and the correct value which we are trying to predict.</a:t>
            </a:r>
            <a:endParaRPr sz="1400">
              <a:solidFill>
                <a:srgbClr val="292929"/>
              </a:solidFill>
              <a:highlight>
                <a:srgbClr val="FFFFFF"/>
              </a:highlight>
              <a:latin typeface="Georgia"/>
              <a:ea typeface="Georgia"/>
              <a:cs typeface="Georgia"/>
              <a:sym typeface="Georgia"/>
            </a:endParaRPr>
          </a:p>
          <a:p>
            <a:pPr indent="-317500" lvl="0" marL="457200" rtl="0" algn="l">
              <a:lnSpc>
                <a:spcPct val="95000"/>
              </a:lnSpc>
              <a:spcBef>
                <a:spcPts val="0"/>
              </a:spcBef>
              <a:spcAft>
                <a:spcPts val="0"/>
              </a:spcAft>
              <a:buSzPts val="1400"/>
              <a:buChar char="●"/>
            </a:pPr>
            <a:r>
              <a:rPr lang="en-GB" sz="1400">
                <a:solidFill>
                  <a:srgbClr val="202124"/>
                </a:solidFill>
                <a:highlight>
                  <a:srgbClr val="FFFFFF"/>
                </a:highlight>
              </a:rPr>
              <a:t>Variance refers to the changes in the model when using different portions of the training data set [</a:t>
            </a:r>
            <a:r>
              <a:rPr b="1" lang="en-GB" sz="1400">
                <a:solidFill>
                  <a:srgbClr val="5F6368"/>
                </a:solidFill>
                <a:highlight>
                  <a:srgbClr val="FFFFFF"/>
                </a:highlight>
              </a:rPr>
              <a:t>variance</a:t>
            </a:r>
            <a:r>
              <a:rPr lang="en-GB" sz="1400">
                <a:solidFill>
                  <a:srgbClr val="4D5156"/>
                </a:solidFill>
                <a:highlight>
                  <a:srgbClr val="FFFFFF"/>
                </a:highlight>
              </a:rPr>
              <a:t> is the expectation of the squared deviation of a random variable from its population mean or sample mean.</a:t>
            </a:r>
            <a:r>
              <a:rPr lang="en-GB" sz="1400">
                <a:solidFill>
                  <a:srgbClr val="202124"/>
                </a:solidFill>
                <a:highlight>
                  <a:srgbClr val="FFFFFF"/>
                </a:highlight>
              </a:rPr>
              <a:t>]</a:t>
            </a:r>
            <a:endParaRPr sz="1400">
              <a:solidFill>
                <a:srgbClr val="292929"/>
              </a:solidFill>
              <a:highlight>
                <a:srgbClr val="FFFFFF"/>
              </a:highlight>
              <a:latin typeface="Georgia"/>
              <a:ea typeface="Georgia"/>
              <a:cs typeface="Georgia"/>
              <a:sym typeface="Georgia"/>
            </a:endParaRPr>
          </a:p>
          <a:p>
            <a:pPr indent="0" lvl="0" marL="0" rtl="0" algn="l">
              <a:lnSpc>
                <a:spcPct val="95000"/>
              </a:lnSpc>
              <a:spcBef>
                <a:spcPts val="1200"/>
              </a:spcBef>
              <a:spcAft>
                <a:spcPts val="1200"/>
              </a:spcAft>
              <a:buNone/>
            </a:pPr>
            <a:r>
              <a:t/>
            </a:r>
            <a:endParaRPr sz="1400"/>
          </a:p>
        </p:txBody>
      </p:sp>
      <p:pic>
        <p:nvPicPr>
          <p:cNvPr id="1127" name="Google Shape;1127;p92"/>
          <p:cNvPicPr preferRelativeResize="0"/>
          <p:nvPr/>
        </p:nvPicPr>
        <p:blipFill>
          <a:blip r:embed="rId3">
            <a:alphaModFix/>
          </a:blip>
          <a:stretch>
            <a:fillRect/>
          </a:stretch>
        </p:blipFill>
        <p:spPr>
          <a:xfrm>
            <a:off x="1577163" y="476625"/>
            <a:ext cx="6829425" cy="2552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3" name="Google Shape;1133;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GB" sz="2000"/>
              <a:t>Problem 3: </a:t>
            </a:r>
            <a:r>
              <a:rPr lang="en-GB" sz="2000">
                <a:solidFill>
                  <a:schemeClr val="dk1"/>
                </a:solidFill>
              </a:rPr>
              <a:t>Edge Cases</a:t>
            </a: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Edge Cases</a:t>
            </a:r>
            <a:endParaRPr/>
          </a:p>
        </p:txBody>
      </p:sp>
      <p:sp>
        <p:nvSpPr>
          <p:cNvPr id="1139" name="Google Shape;1139;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GB"/>
              <a:t>Unexpected scenarios that occur so irregularly or even seldom are called Edge Cases</a:t>
            </a:r>
            <a:endParaRPr/>
          </a:p>
          <a:p>
            <a:pPr indent="-334327" lvl="0" marL="457200" rtl="0" algn="l">
              <a:spcBef>
                <a:spcPts val="0"/>
              </a:spcBef>
              <a:spcAft>
                <a:spcPts val="0"/>
              </a:spcAft>
              <a:buSzPct val="100000"/>
              <a:buChar char="●"/>
            </a:pPr>
            <a:r>
              <a:rPr lang="en-GB"/>
              <a:t>often not covered in any training data, simply because they are not anticipated during the system development.</a:t>
            </a:r>
            <a:endParaRPr/>
          </a:p>
          <a:p>
            <a:pPr indent="-334327" lvl="0" marL="457200" rtl="0" algn="l">
              <a:spcBef>
                <a:spcPts val="0"/>
              </a:spcBef>
              <a:spcAft>
                <a:spcPts val="0"/>
              </a:spcAft>
              <a:buSzPct val="100000"/>
              <a:buChar char="●"/>
            </a:pPr>
            <a:r>
              <a:rPr lang="en-GB"/>
              <a:t>All can possibly lead to accidents, when the systems deals with them in a wrong way.</a:t>
            </a:r>
            <a:endParaRPr/>
          </a:p>
          <a:p>
            <a:pPr indent="0" lvl="0" marL="0" rtl="0" algn="l">
              <a:spcBef>
                <a:spcPts val="1200"/>
              </a:spcBef>
              <a:spcAft>
                <a:spcPts val="0"/>
              </a:spcAft>
              <a:buNone/>
            </a:pPr>
            <a:r>
              <a:rPr lang="en-GB"/>
              <a:t>Example:</a:t>
            </a:r>
            <a:endParaRPr/>
          </a:p>
          <a:p>
            <a:pPr indent="-334327" lvl="0" marL="457200" rtl="0" algn="l">
              <a:spcBef>
                <a:spcPts val="1200"/>
              </a:spcBef>
              <a:spcAft>
                <a:spcPts val="0"/>
              </a:spcAft>
              <a:buSzPct val="100000"/>
              <a:buChar char="●"/>
            </a:pPr>
            <a:r>
              <a:rPr lang="en-GB"/>
              <a:t>A vehicle that is only used in sunny weather for a long time in the same environment, will override some of the learned features trained by the manufacturer. </a:t>
            </a:r>
            <a:endParaRPr/>
          </a:p>
          <a:p>
            <a:pPr indent="-334327" lvl="0" marL="457200" rtl="0" algn="l">
              <a:spcBef>
                <a:spcPts val="0"/>
              </a:spcBef>
              <a:spcAft>
                <a:spcPts val="0"/>
              </a:spcAft>
              <a:buSzPct val="100000"/>
              <a:buChar char="●"/>
            </a:pPr>
            <a:r>
              <a:rPr lang="en-GB"/>
              <a:t>handling intersections and performing turns as well as crossing the intersection.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Solution</a:t>
            </a:r>
            <a:endParaRPr/>
          </a:p>
        </p:txBody>
      </p:sp>
      <p:sp>
        <p:nvSpPr>
          <p:cNvPr id="1145" name="Google Shape;1145;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Char char="●"/>
            </a:pPr>
            <a:r>
              <a:rPr lang="en-GB" sz="1600"/>
              <a:t>L</a:t>
            </a:r>
            <a:r>
              <a:rPr lang="en-GB" sz="1600"/>
              <a:t>earning algorithms could continue to </a:t>
            </a:r>
            <a:r>
              <a:rPr b="1" lang="en-GB" sz="1600"/>
              <a:t>evolve while in operation</a:t>
            </a:r>
            <a:endParaRPr sz="1600"/>
          </a:p>
          <a:p>
            <a:pPr indent="-330200" lvl="0" marL="457200" rtl="0" algn="l">
              <a:lnSpc>
                <a:spcPct val="105000"/>
              </a:lnSpc>
              <a:spcBef>
                <a:spcPts val="0"/>
              </a:spcBef>
              <a:spcAft>
                <a:spcPts val="0"/>
              </a:spcAft>
              <a:buSzPts val="1600"/>
              <a:buChar char="●"/>
            </a:pPr>
            <a:r>
              <a:rPr lang="en-GB" sz="1600"/>
              <a:t>this approach is also called continuous or on-the-fly learning. </a:t>
            </a:r>
            <a:endParaRPr sz="1600"/>
          </a:p>
          <a:p>
            <a:pPr indent="-330200" lvl="0" marL="457200" rtl="0" algn="l">
              <a:lnSpc>
                <a:spcPct val="105000"/>
              </a:lnSpc>
              <a:spcBef>
                <a:spcPts val="0"/>
              </a:spcBef>
              <a:spcAft>
                <a:spcPts val="0"/>
              </a:spcAft>
              <a:buSzPts val="1600"/>
              <a:buChar char="●"/>
            </a:pPr>
            <a:r>
              <a:rPr lang="en-GB" sz="1600"/>
              <a:t>Actually this approach is often seen as similar to human learning processes. </a:t>
            </a:r>
            <a:endParaRPr sz="1600"/>
          </a:p>
          <a:p>
            <a:pPr indent="-330200" lvl="0" marL="457200" rtl="0" algn="l">
              <a:lnSpc>
                <a:spcPct val="105000"/>
              </a:lnSpc>
              <a:spcBef>
                <a:spcPts val="0"/>
              </a:spcBef>
              <a:spcAft>
                <a:spcPts val="0"/>
              </a:spcAft>
              <a:buSzPts val="1600"/>
              <a:buChar char="●"/>
            </a:pPr>
            <a:r>
              <a:rPr lang="en-GB" sz="1600"/>
              <a:t>Drawback:</a:t>
            </a:r>
            <a:endParaRPr sz="1600"/>
          </a:p>
          <a:p>
            <a:pPr indent="-330200" lvl="1" marL="914400" rtl="0" algn="l">
              <a:lnSpc>
                <a:spcPct val="105000"/>
              </a:lnSpc>
              <a:spcBef>
                <a:spcPts val="0"/>
              </a:spcBef>
              <a:spcAft>
                <a:spcPts val="0"/>
              </a:spcAft>
              <a:buSzPts val="1600"/>
              <a:buChar char="○"/>
            </a:pPr>
            <a:r>
              <a:rPr lang="en-GB" sz="1600"/>
              <a:t> potentially unwanted behavior</a:t>
            </a:r>
            <a:endParaRPr sz="1600"/>
          </a:p>
          <a:p>
            <a:pPr indent="-330200" lvl="1" marL="914400" rtl="0" algn="l">
              <a:lnSpc>
                <a:spcPct val="105000"/>
              </a:lnSpc>
              <a:spcBef>
                <a:spcPts val="0"/>
              </a:spcBef>
              <a:spcAft>
                <a:spcPts val="0"/>
              </a:spcAft>
              <a:buSzPts val="1600"/>
              <a:buChar char="○"/>
            </a:pPr>
            <a:r>
              <a:rPr lang="en-GB" sz="1600"/>
              <a:t>the training can not be influenced in a suitable way</a:t>
            </a:r>
            <a:endParaRPr sz="1600"/>
          </a:p>
          <a:p>
            <a:pPr indent="-330200" lvl="1" marL="914400" rtl="0" algn="l">
              <a:lnSpc>
                <a:spcPct val="105000"/>
              </a:lnSpc>
              <a:spcBef>
                <a:spcPts val="0"/>
              </a:spcBef>
              <a:spcAft>
                <a:spcPts val="0"/>
              </a:spcAft>
              <a:buSzPts val="1600"/>
              <a:buChar char="○"/>
            </a:pPr>
            <a:r>
              <a:rPr lang="en-GB" sz="1600"/>
              <a:t>dynamic changes to a certified system in general is not permitted by the current regulations and standards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GB" sz="1800">
                <a:solidFill>
                  <a:schemeClr val="dk2"/>
                </a:solidFill>
              </a:rPr>
              <a:t>R</a:t>
            </a:r>
            <a:r>
              <a:rPr lang="en-GB" sz="1800">
                <a:solidFill>
                  <a:schemeClr val="dk2"/>
                </a:solidFill>
              </a:rPr>
              <a:t>isk mitigation mechanisms</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From a more technical point of view dependability properties of a system can be improved by adding risk mitigation mechanisms:</a:t>
            </a:r>
            <a:endParaRPr/>
          </a:p>
          <a:p>
            <a:pPr indent="-342900" lvl="0" marL="457200" rtl="0" algn="l">
              <a:spcBef>
                <a:spcPts val="1200"/>
              </a:spcBef>
              <a:spcAft>
                <a:spcPts val="0"/>
              </a:spcAft>
              <a:buSzPts val="1800"/>
              <a:buChar char="●"/>
            </a:pPr>
            <a:r>
              <a:rPr lang="en-GB"/>
              <a:t> watchdog or </a:t>
            </a:r>
            <a:endParaRPr/>
          </a:p>
          <a:p>
            <a:pPr indent="-342900" lvl="0" marL="457200" rtl="0" algn="l">
              <a:spcBef>
                <a:spcPts val="0"/>
              </a:spcBef>
              <a:spcAft>
                <a:spcPts val="0"/>
              </a:spcAft>
              <a:buSzPts val="1800"/>
              <a:buChar char="●"/>
            </a:pPr>
            <a:r>
              <a:rPr lang="en-GB"/>
              <a:t>brownout detection. </a:t>
            </a:r>
            <a:endParaRPr/>
          </a:p>
          <a:p>
            <a:pPr indent="0" lvl="0" marL="0" rtl="0" algn="l">
              <a:spcBef>
                <a:spcPts val="1200"/>
              </a:spcBef>
              <a:spcAft>
                <a:spcPts val="1200"/>
              </a:spcAft>
              <a:buClr>
                <a:schemeClr val="dk1"/>
              </a:buClr>
              <a:buSzPts val="1100"/>
              <a:buFont typeface="Arial"/>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Test Case</a:t>
            </a:r>
            <a:endParaRPr/>
          </a:p>
        </p:txBody>
      </p:sp>
      <p:sp>
        <p:nvSpPr>
          <p:cNvPr id="1151" name="Google Shape;1151;p96"/>
          <p:cNvSpPr txBox="1"/>
          <p:nvPr>
            <p:ph idx="1" type="body"/>
          </p:nvPr>
        </p:nvSpPr>
        <p:spPr>
          <a:xfrm>
            <a:off x="311700" y="1152475"/>
            <a:ext cx="5272800" cy="34164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SzPts val="1630"/>
              <a:buChar char="●"/>
            </a:pPr>
            <a:r>
              <a:rPr lang="en-GB" sz="1629"/>
              <a:t>To understand the implication of critical components based on machine learning, HAW Hamburg uses miniature vehicles  </a:t>
            </a:r>
            <a:endParaRPr sz="1629"/>
          </a:p>
          <a:p>
            <a:pPr indent="0" lvl="0" marL="457200" rtl="0" algn="l">
              <a:lnSpc>
                <a:spcPct val="105000"/>
              </a:lnSpc>
              <a:spcBef>
                <a:spcPts val="1200"/>
              </a:spcBef>
              <a:spcAft>
                <a:spcPts val="0"/>
              </a:spcAft>
              <a:buNone/>
            </a:pPr>
            <a:r>
              <a:t/>
            </a:r>
            <a:endParaRPr sz="1629"/>
          </a:p>
          <a:p>
            <a:pPr indent="0" lvl="0" marL="0" rtl="0" algn="l">
              <a:lnSpc>
                <a:spcPct val="105000"/>
              </a:lnSpc>
              <a:spcBef>
                <a:spcPts val="1200"/>
              </a:spcBef>
              <a:spcAft>
                <a:spcPts val="0"/>
              </a:spcAft>
              <a:buNone/>
            </a:pPr>
            <a:r>
              <a:rPr lang="en-GB" sz="1629"/>
              <a:t>Testing on use cases:</a:t>
            </a:r>
            <a:endParaRPr sz="1629"/>
          </a:p>
          <a:p>
            <a:pPr indent="-332105" lvl="1" marL="914400" rtl="0" algn="l">
              <a:lnSpc>
                <a:spcPct val="105000"/>
              </a:lnSpc>
              <a:spcBef>
                <a:spcPts val="1200"/>
              </a:spcBef>
              <a:spcAft>
                <a:spcPts val="0"/>
              </a:spcAft>
              <a:buSzPts val="1630"/>
              <a:buChar char="○"/>
            </a:pPr>
            <a:r>
              <a:rPr lang="en-GB" sz="1629"/>
              <a:t>obstacle detection for autonomous driving.</a:t>
            </a:r>
            <a:endParaRPr sz="1629"/>
          </a:p>
          <a:p>
            <a:pPr indent="-332105" lvl="1" marL="914400" rtl="0" algn="l">
              <a:lnSpc>
                <a:spcPct val="105000"/>
              </a:lnSpc>
              <a:spcBef>
                <a:spcPts val="0"/>
              </a:spcBef>
              <a:spcAft>
                <a:spcPts val="0"/>
              </a:spcAft>
              <a:buSzPts val="1630"/>
              <a:buChar char="○"/>
            </a:pPr>
            <a:r>
              <a:rPr lang="en-GB" sz="1629"/>
              <a:t>r</a:t>
            </a:r>
            <a:r>
              <a:rPr lang="en-GB" sz="1629"/>
              <a:t>ecognition of traffic signs</a:t>
            </a:r>
            <a:endParaRPr sz="1629"/>
          </a:p>
          <a:p>
            <a:pPr indent="-332105" lvl="1" marL="914400" rtl="0" algn="l">
              <a:lnSpc>
                <a:spcPct val="105000"/>
              </a:lnSpc>
              <a:spcBef>
                <a:spcPts val="0"/>
              </a:spcBef>
              <a:spcAft>
                <a:spcPts val="0"/>
              </a:spcAft>
              <a:buSzPts val="1630"/>
              <a:buChar char="○"/>
            </a:pPr>
            <a:r>
              <a:rPr lang="en-GB" sz="1629"/>
              <a:t>obstacles in the driving lane</a:t>
            </a:r>
            <a:endParaRPr sz="1629"/>
          </a:p>
          <a:p>
            <a:pPr indent="-332105" lvl="1" marL="914400" rtl="0" algn="l">
              <a:lnSpc>
                <a:spcPct val="105000"/>
              </a:lnSpc>
              <a:spcBef>
                <a:spcPts val="0"/>
              </a:spcBef>
              <a:spcAft>
                <a:spcPts val="0"/>
              </a:spcAft>
              <a:buSzPts val="1630"/>
              <a:buChar char="○"/>
            </a:pPr>
            <a:r>
              <a:rPr lang="en-GB" sz="1629"/>
              <a:t>route detection </a:t>
            </a:r>
            <a:endParaRPr sz="1629"/>
          </a:p>
          <a:p>
            <a:pPr indent="-332105" lvl="1" marL="914400" rtl="0" algn="l">
              <a:lnSpc>
                <a:spcPct val="105000"/>
              </a:lnSpc>
              <a:spcBef>
                <a:spcPts val="0"/>
              </a:spcBef>
              <a:spcAft>
                <a:spcPts val="0"/>
              </a:spcAft>
              <a:buSzPts val="1630"/>
              <a:buChar char="○"/>
            </a:pPr>
            <a:r>
              <a:rPr lang="en-GB" sz="1629"/>
              <a:t>Fault tree analysis</a:t>
            </a:r>
            <a:endParaRPr sz="1629"/>
          </a:p>
        </p:txBody>
      </p:sp>
      <p:pic>
        <p:nvPicPr>
          <p:cNvPr id="1152" name="Google Shape;1152;p96"/>
          <p:cNvPicPr preferRelativeResize="0"/>
          <p:nvPr/>
        </p:nvPicPr>
        <p:blipFill>
          <a:blip r:embed="rId3">
            <a:alphaModFix/>
          </a:blip>
          <a:stretch>
            <a:fillRect/>
          </a:stretch>
        </p:blipFill>
        <p:spPr>
          <a:xfrm>
            <a:off x="5584500" y="163600"/>
            <a:ext cx="2734125" cy="2702050"/>
          </a:xfrm>
          <a:prstGeom prst="rect">
            <a:avLst/>
          </a:prstGeom>
          <a:noFill/>
          <a:ln>
            <a:noFill/>
          </a:ln>
        </p:spPr>
      </p:pic>
      <p:pic>
        <p:nvPicPr>
          <p:cNvPr id="1153" name="Google Shape;1153;p96"/>
          <p:cNvPicPr preferRelativeResize="0"/>
          <p:nvPr/>
        </p:nvPicPr>
        <p:blipFill>
          <a:blip r:embed="rId4">
            <a:alphaModFix/>
          </a:blip>
          <a:stretch>
            <a:fillRect/>
          </a:stretch>
        </p:blipFill>
        <p:spPr>
          <a:xfrm>
            <a:off x="6299501" y="3047550"/>
            <a:ext cx="1738075" cy="18650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Summary</a:t>
            </a:r>
            <a:endParaRPr/>
          </a:p>
        </p:txBody>
      </p:sp>
      <p:sp>
        <p:nvSpPr>
          <p:cNvPr id="1159" name="Google Shape;1159;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600">
                <a:solidFill>
                  <a:schemeClr val="dk1"/>
                </a:solidFill>
                <a:highlight>
                  <a:srgbClr val="FFFFFF"/>
                </a:highlight>
              </a:rPr>
              <a:t>As a concrete example, consider </a:t>
            </a:r>
            <a:r>
              <a:rPr i="1" lang="en-GB" sz="1600">
                <a:solidFill>
                  <a:schemeClr val="dk1"/>
                </a:solidFill>
                <a:highlight>
                  <a:srgbClr val="FFFFFF"/>
                </a:highlight>
              </a:rPr>
              <a:t>adversarial examples</a:t>
            </a:r>
            <a:r>
              <a:rPr lang="en-GB" sz="1600">
                <a:solidFill>
                  <a:schemeClr val="dk1"/>
                </a:solidFill>
                <a:highlight>
                  <a:srgbClr val="FFFFFF"/>
                </a:highlight>
              </a:rPr>
              <a:t>, small perturbations of input examples that make even a highly accurate ML model give incorrect predictions.</a:t>
            </a:r>
            <a:endParaRPr sz="1600">
              <a:solidFill>
                <a:schemeClr val="dk1"/>
              </a:solidFill>
              <a:highlight>
                <a:srgbClr val="FFFFFF"/>
              </a:highlight>
            </a:endParaRPr>
          </a:p>
          <a:p>
            <a:pPr indent="-330200" lvl="0" marL="457200" rtl="0" algn="l">
              <a:spcBef>
                <a:spcPts val="1500"/>
              </a:spcBef>
              <a:spcAft>
                <a:spcPts val="0"/>
              </a:spcAft>
              <a:buClr>
                <a:schemeClr val="dk1"/>
              </a:buClr>
              <a:buSzPts val="1600"/>
              <a:buChar char="●"/>
            </a:pPr>
            <a:r>
              <a:rPr lang="en-GB" sz="1600">
                <a:solidFill>
                  <a:schemeClr val="dk1"/>
                </a:solidFill>
                <a:highlight>
                  <a:srgbClr val="FFFFFF"/>
                </a:highlight>
              </a:rPr>
              <a:t>Adversarial examples can be used to regularize the training procedure and make a model robust to small perturbations of data (which is </a:t>
            </a:r>
            <a:r>
              <a:rPr i="1" lang="en-GB" sz="1600">
                <a:solidFill>
                  <a:schemeClr val="dk1"/>
                </a:solidFill>
                <a:highlight>
                  <a:srgbClr val="FFFFFF"/>
                </a:highlight>
              </a:rPr>
              <a:t>a special case of stability</a:t>
            </a:r>
            <a:r>
              <a:rPr lang="en-GB" sz="1600">
                <a:solidFill>
                  <a:schemeClr val="dk1"/>
                </a:solidFill>
                <a:highlight>
                  <a:srgbClr val="FFFFFF"/>
                </a:highlight>
              </a:rPr>
              <a:t>).</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GB" sz="1600">
                <a:solidFill>
                  <a:schemeClr val="dk1"/>
                </a:solidFill>
                <a:highlight>
                  <a:srgbClr val="FFFFFF"/>
                </a:highlight>
              </a:rPr>
              <a:t>Adversarial examples can be used as explanations by providing the minimal changes in the input that would alter the model prediction on it (</a:t>
            </a:r>
            <a:r>
              <a:rPr i="1" lang="en-GB" sz="1600">
                <a:solidFill>
                  <a:schemeClr val="dk1"/>
                </a:solidFill>
                <a:highlight>
                  <a:srgbClr val="FFFFFF"/>
                </a:highlight>
              </a:rPr>
              <a:t>counterfactual explanations</a:t>
            </a:r>
            <a:r>
              <a:rPr lang="en-GB" sz="1600">
                <a:solidFill>
                  <a:schemeClr val="dk1"/>
                </a:solidFill>
                <a:highlight>
                  <a:srgbClr val="FFFFFF"/>
                </a:highlight>
              </a:rPr>
              <a:t>).</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GB" sz="1600">
                <a:solidFill>
                  <a:schemeClr val="dk1"/>
                </a:solidFill>
                <a:highlight>
                  <a:srgbClr val="FFFFFF"/>
                </a:highlight>
              </a:rPr>
              <a:t>Adversarial examples that only change certain protected attributes like gender or race can be used to verify and optimize for fairness (</a:t>
            </a:r>
            <a:r>
              <a:rPr i="1" lang="en-GB" sz="1600">
                <a:solidFill>
                  <a:schemeClr val="dk1"/>
                </a:solidFill>
                <a:highlight>
                  <a:srgbClr val="FFFFFF"/>
                </a:highlight>
              </a:rPr>
              <a:t>fairness audit</a:t>
            </a:r>
            <a:r>
              <a:rPr lang="en-GB" sz="1600">
                <a:solidFill>
                  <a:schemeClr val="dk1"/>
                </a:solidFill>
                <a:highlight>
                  <a:srgbClr val="FFFFFF"/>
                </a:highlight>
              </a:rPr>
              <a:t>).</a:t>
            </a:r>
            <a:endParaRPr sz="1600">
              <a:solidFill>
                <a:schemeClr val="dk1"/>
              </a:solidFill>
              <a:highlight>
                <a:srgbClr val="FFFFFF"/>
              </a:highlight>
            </a:endParaRPr>
          </a:p>
          <a:p>
            <a:pPr indent="0" lvl="0" marL="0" rtl="0" algn="l">
              <a:spcBef>
                <a:spcPts val="2100"/>
              </a:spcBef>
              <a:spcAft>
                <a:spcPts val="1200"/>
              </a:spcAft>
              <a:buNone/>
            </a:pPr>
            <a:r>
              <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Refs</a:t>
            </a:r>
            <a:endParaRPr/>
          </a:p>
        </p:txBody>
      </p:sp>
      <p:sp>
        <p:nvSpPr>
          <p:cNvPr id="1165" name="Google Shape;1165;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600"/>
          </a:p>
          <a:p>
            <a:pPr indent="-330200" lvl="0" marL="457200" rtl="0" algn="l">
              <a:spcBef>
                <a:spcPts val="1200"/>
              </a:spcBef>
              <a:spcAft>
                <a:spcPts val="0"/>
              </a:spcAft>
              <a:buSzPts val="1600"/>
              <a:buChar char="●"/>
            </a:pPr>
            <a:r>
              <a:rPr lang="en-GB" sz="1600">
                <a:highlight>
                  <a:srgbClr val="FFFFFF"/>
                </a:highlight>
              </a:rPr>
              <a:t>Torge Hinrichs</a:t>
            </a:r>
            <a:r>
              <a:rPr lang="en-GB" sz="1600">
                <a:solidFill>
                  <a:srgbClr val="505B62"/>
                </a:solidFill>
                <a:highlight>
                  <a:srgbClr val="FFFFFF"/>
                </a:highlight>
              </a:rPr>
              <a:t>, Bettina Buth:</a:t>
            </a:r>
            <a:r>
              <a:rPr b="1" lang="en-GB" sz="1600">
                <a:solidFill>
                  <a:srgbClr val="666666"/>
                </a:solidFill>
                <a:highlight>
                  <a:srgbClr val="FFFFFF"/>
                </a:highlight>
              </a:rPr>
              <a:t>Can AI-based Components be Part of Dependable Systems?</a:t>
            </a:r>
            <a:r>
              <a:rPr lang="en-GB" sz="1600">
                <a:solidFill>
                  <a:srgbClr val="505B62"/>
                </a:solidFill>
                <a:highlight>
                  <a:srgbClr val="FFFFFF"/>
                </a:highlight>
              </a:rPr>
              <a:t> </a:t>
            </a:r>
            <a:r>
              <a:rPr lang="en-GB" sz="1600">
                <a:solidFill>
                  <a:srgbClr val="7D848A"/>
                </a:solidFill>
                <a:highlight>
                  <a:srgbClr val="FFFFFF"/>
                </a:highlight>
                <a:uFill>
                  <a:noFill/>
                </a:uFill>
                <a:hlinkClick r:id="rId3">
                  <a:extLst>
                    <a:ext uri="{A12FA001-AC4F-418D-AE19-62706E023703}">
                      <ahyp:hlinkClr val="tx"/>
                    </a:ext>
                  </a:extLst>
                </a:hlinkClick>
              </a:rPr>
              <a:t>IV 2020</a:t>
            </a:r>
            <a:r>
              <a:rPr lang="en-GB" sz="1600">
                <a:solidFill>
                  <a:srgbClr val="505B62"/>
                </a:solidFill>
                <a:highlight>
                  <a:srgbClr val="FFFFFF"/>
                </a:highlight>
              </a:rPr>
              <a:t>: 226-231</a:t>
            </a:r>
            <a:endParaRPr sz="1600"/>
          </a:p>
          <a:p>
            <a:pPr indent="0" lvl="0" marL="457200" rtl="0" algn="l">
              <a:lnSpc>
                <a:spcPct val="100000"/>
              </a:lnSpc>
              <a:spcBef>
                <a:spcPts val="1200"/>
              </a:spcBef>
              <a:spcAft>
                <a:spcPts val="0"/>
              </a:spcAft>
              <a:buNone/>
            </a:pPr>
            <a:r>
              <a:t/>
            </a:r>
            <a:endParaRPr sz="1600">
              <a:solidFill>
                <a:schemeClr val="dk1"/>
              </a:solidFill>
            </a:endParaRPr>
          </a:p>
          <a:p>
            <a:pPr indent="-330200" lvl="0" marL="457200" rtl="0" algn="l">
              <a:lnSpc>
                <a:spcPct val="120000"/>
              </a:lnSpc>
              <a:spcBef>
                <a:spcPts val="0"/>
              </a:spcBef>
              <a:spcAft>
                <a:spcPts val="0"/>
              </a:spcAft>
              <a:buClr>
                <a:schemeClr val="dk1"/>
              </a:buClr>
              <a:buSzPts val="1600"/>
              <a:buChar char="●"/>
            </a:pPr>
            <a:r>
              <a:rPr b="1" lang="en-GB" sz="1600">
                <a:solidFill>
                  <a:schemeClr val="dk1"/>
                </a:solidFill>
              </a:rPr>
              <a:t>Reliable Machine Learning, </a:t>
            </a:r>
            <a:r>
              <a:rPr lang="en-GB" sz="1600">
                <a:solidFill>
                  <a:schemeClr val="dk1"/>
                </a:solidFill>
              </a:rPr>
              <a:t>https://www.microsoft.com/en-us/research/group/reliable-machine-learning/</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Watchdog</a:t>
            </a:r>
            <a:endParaRPr/>
          </a:p>
        </p:txBody>
      </p:sp>
      <p:sp>
        <p:nvSpPr>
          <p:cNvPr id="133" name="Google Shape;133;p25"/>
          <p:cNvSpPr txBox="1"/>
          <p:nvPr>
            <p:ph idx="1" type="body"/>
          </p:nvPr>
        </p:nvSpPr>
        <p:spPr>
          <a:xfrm>
            <a:off x="311700" y="1152475"/>
            <a:ext cx="4034100" cy="3416400"/>
          </a:xfrm>
          <a:prstGeom prst="rect">
            <a:avLst/>
          </a:prstGeom>
        </p:spPr>
        <p:txBody>
          <a:bodyPr anchorCtr="0" anchor="t" bIns="91425" lIns="91425" spcFirstLastPara="1" rIns="91425" wrap="square" tIns="91425">
            <a:noAutofit/>
          </a:bodyPr>
          <a:lstStyle/>
          <a:p>
            <a:pPr indent="-334010" lvl="0" marL="457200" rtl="0" algn="l">
              <a:lnSpc>
                <a:spcPct val="70000"/>
              </a:lnSpc>
              <a:spcBef>
                <a:spcPts val="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The hardware component of a watchdog is a counter:</a:t>
            </a:r>
            <a:endParaRPr sz="1660">
              <a:solidFill>
                <a:srgbClr val="2E2B21"/>
              </a:solidFill>
              <a:latin typeface="Twentieth Century"/>
              <a:ea typeface="Twentieth Century"/>
              <a:cs typeface="Twentieth Century"/>
              <a:sym typeface="Twentieth Century"/>
            </a:endParaRPr>
          </a:p>
          <a:p>
            <a:pPr indent="-334010" lvl="1" marL="914400" rtl="0" algn="l">
              <a:lnSpc>
                <a:spcPct val="70000"/>
              </a:lnSpc>
              <a:spcBef>
                <a:spcPts val="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     set to a certain value </a:t>
            </a:r>
            <a:endParaRPr sz="1660">
              <a:solidFill>
                <a:srgbClr val="2E2B21"/>
              </a:solidFill>
              <a:latin typeface="Twentieth Century"/>
              <a:ea typeface="Twentieth Century"/>
              <a:cs typeface="Twentieth Century"/>
              <a:sym typeface="Twentieth Century"/>
            </a:endParaRPr>
          </a:p>
          <a:p>
            <a:pPr indent="0" lvl="0" marL="914400" rtl="0" algn="l">
              <a:lnSpc>
                <a:spcPct val="70000"/>
              </a:lnSpc>
              <a:spcBef>
                <a:spcPts val="600"/>
              </a:spcBef>
              <a:spcAft>
                <a:spcPts val="0"/>
              </a:spcAft>
              <a:buNone/>
            </a:pPr>
            <a:r>
              <a:rPr lang="en-GB" sz="1660">
                <a:solidFill>
                  <a:srgbClr val="2E2B21"/>
                </a:solidFill>
                <a:latin typeface="Twentieth Century"/>
                <a:ea typeface="Twentieth Century"/>
                <a:cs typeface="Twentieth Century"/>
                <a:sym typeface="Twentieth Century"/>
              </a:rPr>
              <a:t>  then counts down towards zero. </a:t>
            </a:r>
            <a:endParaRPr sz="1660">
              <a:solidFill>
                <a:srgbClr val="2E2B21"/>
              </a:solidFill>
              <a:latin typeface="Twentieth Century"/>
              <a:ea typeface="Twentieth Century"/>
              <a:cs typeface="Twentieth Century"/>
              <a:sym typeface="Twentieth Century"/>
            </a:endParaRPr>
          </a:p>
          <a:p>
            <a:pPr indent="0" lvl="0" marL="457200" rtl="0" algn="l">
              <a:lnSpc>
                <a:spcPct val="70000"/>
              </a:lnSpc>
              <a:spcBef>
                <a:spcPts val="1600"/>
              </a:spcBef>
              <a:spcAft>
                <a:spcPts val="0"/>
              </a:spcAft>
              <a:buNone/>
            </a:pPr>
            <a:r>
              <a:t/>
            </a:r>
            <a:endParaRPr sz="1660">
              <a:solidFill>
                <a:srgbClr val="2E2B21"/>
              </a:solidFill>
              <a:latin typeface="Twentieth Century"/>
              <a:ea typeface="Twentieth Century"/>
              <a:cs typeface="Twentieth Century"/>
              <a:sym typeface="Twentieth Century"/>
            </a:endParaRPr>
          </a:p>
          <a:p>
            <a:pPr indent="-334010" lvl="0" marL="457200" rtl="0" algn="l">
              <a:lnSpc>
                <a:spcPct val="70000"/>
              </a:lnSpc>
              <a:spcBef>
                <a:spcPts val="140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It is the responsibility of the software:</a:t>
            </a:r>
            <a:endParaRPr sz="1660">
              <a:solidFill>
                <a:srgbClr val="2E2B21"/>
              </a:solidFill>
              <a:latin typeface="Twentieth Century"/>
              <a:ea typeface="Twentieth Century"/>
              <a:cs typeface="Twentieth Century"/>
              <a:sym typeface="Twentieth Century"/>
            </a:endParaRPr>
          </a:p>
          <a:p>
            <a:pPr indent="0" lvl="0" marL="457200" rtl="0" algn="l">
              <a:lnSpc>
                <a:spcPct val="70000"/>
              </a:lnSpc>
              <a:spcBef>
                <a:spcPts val="400"/>
              </a:spcBef>
              <a:spcAft>
                <a:spcPts val="0"/>
              </a:spcAft>
              <a:buNone/>
            </a:pPr>
            <a:r>
              <a:rPr lang="en-GB" sz="1660">
                <a:solidFill>
                  <a:srgbClr val="2E2B21"/>
                </a:solidFill>
                <a:latin typeface="Twentieth Century"/>
                <a:ea typeface="Twentieth Century"/>
                <a:cs typeface="Twentieth Century"/>
                <a:sym typeface="Twentieth Century"/>
              </a:rPr>
              <a:t> to set the count to its original value so that it never reaches zero.</a:t>
            </a:r>
            <a:endParaRPr sz="1660">
              <a:solidFill>
                <a:srgbClr val="2E2B21"/>
              </a:solidFill>
              <a:latin typeface="Twentieth Century"/>
              <a:ea typeface="Twentieth Century"/>
              <a:cs typeface="Twentieth Century"/>
              <a:sym typeface="Twentieth Century"/>
            </a:endParaRPr>
          </a:p>
          <a:p>
            <a:pPr indent="0" lvl="0" marL="457200" rtl="0" algn="l">
              <a:lnSpc>
                <a:spcPct val="70000"/>
              </a:lnSpc>
              <a:spcBef>
                <a:spcPts val="1600"/>
              </a:spcBef>
              <a:spcAft>
                <a:spcPts val="0"/>
              </a:spcAft>
              <a:buNone/>
            </a:pPr>
            <a:r>
              <a:t/>
            </a:r>
            <a:endParaRPr sz="1660">
              <a:solidFill>
                <a:srgbClr val="2E2B21"/>
              </a:solidFill>
              <a:latin typeface="Twentieth Century"/>
              <a:ea typeface="Twentieth Century"/>
              <a:cs typeface="Twentieth Century"/>
              <a:sym typeface="Twentieth Century"/>
            </a:endParaRPr>
          </a:p>
          <a:p>
            <a:pPr indent="-334010" lvl="0" marL="457200" rtl="0" algn="l">
              <a:lnSpc>
                <a:spcPct val="70000"/>
              </a:lnSpc>
              <a:spcBef>
                <a:spcPts val="140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 If timer reaches zero:</a:t>
            </a:r>
            <a:endParaRPr sz="1660">
              <a:solidFill>
                <a:srgbClr val="2E2B21"/>
              </a:solidFill>
              <a:latin typeface="Twentieth Century"/>
              <a:ea typeface="Twentieth Century"/>
              <a:cs typeface="Twentieth Century"/>
              <a:sym typeface="Twentieth Century"/>
            </a:endParaRPr>
          </a:p>
          <a:p>
            <a:pPr indent="-334010" lvl="1" marL="914400" rtl="0" algn="l">
              <a:lnSpc>
                <a:spcPct val="70000"/>
              </a:lnSpc>
              <a:spcBef>
                <a:spcPts val="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 it is assumed that the software has failed in some manner </a:t>
            </a:r>
            <a:endParaRPr sz="1660">
              <a:solidFill>
                <a:srgbClr val="2E2B21"/>
              </a:solidFill>
              <a:latin typeface="Twentieth Century"/>
              <a:ea typeface="Twentieth Century"/>
              <a:cs typeface="Twentieth Century"/>
              <a:sym typeface="Twentieth Century"/>
            </a:endParaRPr>
          </a:p>
          <a:p>
            <a:pPr indent="-334010" lvl="1" marL="914400" rtl="0" algn="l">
              <a:lnSpc>
                <a:spcPct val="70000"/>
              </a:lnSpc>
              <a:spcBef>
                <a:spcPts val="0"/>
              </a:spcBef>
              <a:spcAft>
                <a:spcPts val="0"/>
              </a:spcAft>
              <a:buClr>
                <a:srgbClr val="2E2B21"/>
              </a:buClr>
              <a:buSzPts val="1660"/>
              <a:buFont typeface="Twentieth Century"/>
              <a:buChar char="○"/>
            </a:pPr>
            <a:r>
              <a:rPr lang="en-GB" sz="1660">
                <a:solidFill>
                  <a:srgbClr val="2E2B21"/>
                </a:solidFill>
                <a:latin typeface="Twentieth Century"/>
                <a:ea typeface="Twentieth Century"/>
                <a:cs typeface="Twentieth Century"/>
                <a:sym typeface="Twentieth Century"/>
              </a:rPr>
              <a:t> CPU is reset.</a:t>
            </a:r>
            <a:endParaRPr sz="1660">
              <a:solidFill>
                <a:srgbClr val="2E2B21"/>
              </a:solidFill>
              <a:latin typeface="Twentieth Century"/>
              <a:ea typeface="Twentieth Century"/>
              <a:cs typeface="Twentieth Century"/>
              <a:sym typeface="Twentieth Century"/>
            </a:endParaRPr>
          </a:p>
          <a:p>
            <a:pPr indent="0" lvl="0" marL="457200" rtl="0" algn="l">
              <a:lnSpc>
                <a:spcPct val="95000"/>
              </a:lnSpc>
              <a:spcBef>
                <a:spcPts val="0"/>
              </a:spcBef>
              <a:spcAft>
                <a:spcPts val="1200"/>
              </a:spcAft>
              <a:buNone/>
            </a:pPr>
            <a:r>
              <a:t/>
            </a:r>
            <a:endParaRPr sz="1660"/>
          </a:p>
        </p:txBody>
      </p:sp>
      <p:pic>
        <p:nvPicPr>
          <p:cNvPr id="134" name="Google Shape;134;p25"/>
          <p:cNvPicPr preferRelativeResize="0"/>
          <p:nvPr/>
        </p:nvPicPr>
        <p:blipFill rotWithShape="1">
          <a:blip r:embed="rId3">
            <a:alphaModFix/>
          </a:blip>
          <a:srcRect b="0" l="0" r="0" t="0"/>
          <a:stretch/>
        </p:blipFill>
        <p:spPr>
          <a:xfrm>
            <a:off x="4979875" y="1615375"/>
            <a:ext cx="3543650" cy="238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